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0" r:id="rId3"/>
    <p:sldMasterId id="2147483694" r:id="rId4"/>
    <p:sldMasterId id="2147483708" r:id="rId5"/>
  </p:sldMasterIdLst>
  <p:notesMasterIdLst>
    <p:notesMasterId r:id="rId55"/>
  </p:notesMasterIdLst>
  <p:sldIdLst>
    <p:sldId id="542" r:id="rId6"/>
    <p:sldId id="257" r:id="rId7"/>
    <p:sldId id="290" r:id="rId8"/>
    <p:sldId id="291" r:id="rId9"/>
    <p:sldId id="289" r:id="rId10"/>
    <p:sldId id="296" r:id="rId11"/>
    <p:sldId id="297" r:id="rId12"/>
    <p:sldId id="298" r:id="rId13"/>
    <p:sldId id="299" r:id="rId14"/>
    <p:sldId id="531" r:id="rId15"/>
    <p:sldId id="520" r:id="rId16"/>
    <p:sldId id="522" r:id="rId17"/>
    <p:sldId id="277" r:id="rId18"/>
    <p:sldId id="536" r:id="rId19"/>
    <p:sldId id="537" r:id="rId20"/>
    <p:sldId id="538" r:id="rId21"/>
    <p:sldId id="462" r:id="rId22"/>
    <p:sldId id="505" r:id="rId23"/>
    <p:sldId id="506" r:id="rId24"/>
    <p:sldId id="480" r:id="rId25"/>
    <p:sldId id="479" r:id="rId26"/>
    <p:sldId id="519" r:id="rId27"/>
    <p:sldId id="326" r:id="rId28"/>
    <p:sldId id="530" r:id="rId29"/>
    <p:sldId id="489" r:id="rId30"/>
    <p:sldId id="528" r:id="rId31"/>
    <p:sldId id="267" r:id="rId32"/>
    <p:sldId id="510" r:id="rId33"/>
    <p:sldId id="269" r:id="rId34"/>
    <p:sldId id="490" r:id="rId35"/>
    <p:sldId id="450" r:id="rId36"/>
    <p:sldId id="435" r:id="rId37"/>
    <p:sldId id="532" r:id="rId38"/>
    <p:sldId id="268" r:id="rId39"/>
    <p:sldId id="270" r:id="rId40"/>
    <p:sldId id="533" r:id="rId41"/>
    <p:sldId id="272" r:id="rId42"/>
    <p:sldId id="312" r:id="rId43"/>
    <p:sldId id="471" r:id="rId44"/>
    <p:sldId id="470" r:id="rId45"/>
    <p:sldId id="527" r:id="rId46"/>
    <p:sldId id="516" r:id="rId47"/>
    <p:sldId id="429" r:id="rId48"/>
    <p:sldId id="511" r:id="rId49"/>
    <p:sldId id="539" r:id="rId50"/>
    <p:sldId id="540" r:id="rId51"/>
    <p:sldId id="292" r:id="rId52"/>
    <p:sldId id="541" r:id="rId53"/>
    <p:sldId id="294" r:id="rId54"/>
  </p:sldIdLst>
  <p:sldSz cx="9144000" cy="51435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D27102A9-8310-4765-A935-A1911B00CA5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FFC000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C000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B301B821-A1FF-4177-AEE7-76D212191A0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AEFF7"/>
          </a:solidFill>
        </a:fill>
      </a:tcStyle>
    </a:band1H>
    <a:band1V>
      <a:tcStyle>
        <a:tcBdr/>
        <a:fill>
          <a:solidFill>
            <a:srgbClr val="EAEFF7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Row>
  </a:tblStyle>
  <a:tblStyle styleId="{F5AB1C69-6EDB-4FF4-983F-18BD219EF32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0F0F0"/>
          </a:solidFill>
        </a:fill>
      </a:tcStyle>
    </a:wholeTbl>
    <a:band1H>
      <a:tcStyle>
        <a:tcBdr/>
        <a:fill>
          <a:solidFill>
            <a:srgbClr val="E1E1E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1E1E1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5A5A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Row>
  </a:tblStyle>
  <a:tblStyle styleId="{C083E6E3-FA7D-4D7B-A595-EF9225AFEA8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A5A5A5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A5A5A5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CECE8"/>
          </a:solidFill>
        </a:fill>
      </a:tcStyle>
    </a:wholeTbl>
    <a:band1H>
      <a:tcStyle>
        <a:tcBdr/>
        <a:fill>
          <a:solidFill>
            <a:srgbClr val="F8D7C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8D7CD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D7D31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  <a:tblStyle styleId="{7DF18680-E054-41AD-8BC1-D1AEF772440D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0E3FDE45-AF77-4B5C-9715-49D594BDF05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ED7D3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D7D31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8799B23B-EC83-4686-B30A-512413B5E67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A5A5A5"/>
          </a:solidFill>
        </a:fill>
      </a:tcStyle>
    </a:band1H>
    <a:band1V>
      <a:tcStyle>
        <a:tcBdr/>
        <a:fill>
          <a:solidFill>
            <a:srgbClr val="A5A5A5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2540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5FD0F851-EC5A-4D38-B0AD-8093EC10F338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4472C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4472C4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14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B108E64-C2C9-4102-9EDE-34D744B955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2726" y="814392"/>
            <a:ext cx="7140577" cy="4016373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C72CD78-0322-4896-B3AC-1130E2F8F9C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355" y="5089916"/>
            <a:ext cx="6050465" cy="48218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Для правки формата примечаний щёлкните мышью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61CD1A8-3477-4E76-9667-4DC2257C94A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2211" cy="5354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-1" baseline="0">
                <a:solidFill>
                  <a:srgbClr val="000000"/>
                </a:solidFill>
                <a:uFillTx/>
                <a:latin typeface="Tinos"/>
                <a:ea typeface="DejaVu Sans"/>
                <a:cs typeface="DejaVu Sans"/>
              </a:defRPr>
            </a:lvl1pPr>
          </a:lstStyle>
          <a:p>
            <a:pPr lvl="0"/>
            <a:r>
              <a:rPr lang="ru-RU"/>
              <a:t>&lt;верхний колонтитул&gt;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ED7A6E8-3535-4A60-BAA5-614512E60AE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80964" y="0"/>
            <a:ext cx="3282211" cy="5354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-1" baseline="0">
                <a:solidFill>
                  <a:srgbClr val="000000"/>
                </a:solidFill>
                <a:uFillTx/>
                <a:latin typeface="Tinos"/>
                <a:ea typeface="DejaVu Sans"/>
                <a:cs typeface="DejaVu Sans"/>
              </a:defRPr>
            </a:lvl1pPr>
          </a:lstStyle>
          <a:p>
            <a:pPr lvl="0"/>
            <a:r>
              <a:rPr lang="ru-RU"/>
              <a:t>&lt;дата/время&gt;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0C852D0A-5B4F-47EB-B55A-F1B00B03B6E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80188"/>
            <a:ext cx="3282211" cy="5354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-1" baseline="0">
                <a:solidFill>
                  <a:srgbClr val="000000"/>
                </a:solidFill>
                <a:uFillTx/>
                <a:latin typeface="Tinos"/>
                <a:ea typeface="DejaVu Sans"/>
                <a:cs typeface="DejaVu Sans"/>
              </a:defRPr>
            </a:lvl1pPr>
          </a:lstStyle>
          <a:p>
            <a:pPr lvl="0"/>
            <a:r>
              <a:rPr lang="ru-RU"/>
              <a:t>&lt;нижний колонтитул&gt;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E7ECD34-F8CE-43DB-B006-F0DAE7E6DD7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80964" y="10180188"/>
            <a:ext cx="3282211" cy="5354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-1" baseline="0">
                <a:solidFill>
                  <a:srgbClr val="000000"/>
                </a:solidFill>
                <a:uFillTx/>
                <a:latin typeface="Tinos"/>
                <a:ea typeface="DejaVu Sans"/>
                <a:cs typeface="DejaVu Sans"/>
              </a:defRPr>
            </a:lvl1pPr>
          </a:lstStyle>
          <a:p>
            <a:pPr lvl="0"/>
            <a:fld id="{901C5ABF-5110-4D51-B923-773611B46ED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8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-1" baseline="0">
        <a:solidFill>
          <a:srgbClr val="000000"/>
        </a:solidFill>
        <a:uFillTx/>
        <a:latin typeface="XO Oriel"/>
        <a:ea typeface="DejaVu Sans"/>
        <a:cs typeface="DejaVu San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C6540BE-4E72-48AA-A948-E3D5B9E4A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2725" y="814388"/>
            <a:ext cx="7140575" cy="40163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C4602ED-3EB2-4C39-9742-EF62DCF870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9661F5-E0BD-4510-970D-EDB7B359C068}"/>
              </a:ext>
            </a:extLst>
          </p:cNvPr>
          <p:cNvSpPr txBox="1"/>
          <p:nvPr/>
        </p:nvSpPr>
        <p:spPr>
          <a:xfrm>
            <a:off x="4280964" y="10180188"/>
            <a:ext cx="3282211" cy="535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04A1CB-1816-43F7-AA1B-80FAB0260291}" type="slidenum">
              <a:t>10</a:t>
            </a:fld>
            <a:endParaRPr lang="ru-RU" sz="1400" b="0" i="0" u="none" strike="noStrike" kern="1200" cap="none" spc="-1" baseline="0">
              <a:solidFill>
                <a:srgbClr val="000000"/>
              </a:solidFill>
              <a:uFillTx/>
              <a:latin typeface="Tinos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5686A30-8E14-45B2-BA08-065FB40C0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2725" y="814388"/>
            <a:ext cx="7140575" cy="40163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76B8ABB-392A-4D14-AB75-BABD61BE08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F6B143-EF3B-49EF-A09A-D3A844A8AEBB}"/>
              </a:ext>
            </a:extLst>
          </p:cNvPr>
          <p:cNvSpPr txBox="1"/>
          <p:nvPr/>
        </p:nvSpPr>
        <p:spPr>
          <a:xfrm>
            <a:off x="4280964" y="10180188"/>
            <a:ext cx="3282211" cy="535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095D5F5-14B0-4878-9C79-E01123FB7AF4}" type="slidenum">
              <a:t>20</a:t>
            </a:fld>
            <a:endParaRPr lang="ru-RU" sz="1400" b="0" i="0" u="none" strike="noStrike" kern="1200" cap="none" spc="-1" baseline="0">
              <a:solidFill>
                <a:srgbClr val="000000"/>
              </a:solidFill>
              <a:uFillTx/>
              <a:latin typeface="Tinos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9C218B7-505E-4064-99BE-949015003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2725" y="814388"/>
            <a:ext cx="7140575" cy="40163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A799578-BEA1-4494-B01D-5A50872DAF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96EDAC-94AB-4E21-BFE9-6D2F9332EE15}"/>
              </a:ext>
            </a:extLst>
          </p:cNvPr>
          <p:cNvSpPr txBox="1"/>
          <p:nvPr/>
        </p:nvSpPr>
        <p:spPr>
          <a:xfrm>
            <a:off x="4280964" y="10180188"/>
            <a:ext cx="3282211" cy="535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B50A92-3584-48A1-ADE8-869D1C05C95E}" type="slidenum">
              <a:t>21</a:t>
            </a:fld>
            <a:endParaRPr lang="ru-RU" sz="1400" b="0" i="0" u="none" strike="noStrike" kern="1200" cap="none" spc="-1" baseline="0">
              <a:solidFill>
                <a:srgbClr val="000000"/>
              </a:solidFill>
              <a:uFillTx/>
              <a:latin typeface="Tinos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E7D5BB1-EA46-4DD6-97AB-A62B74805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2725" y="814388"/>
            <a:ext cx="7140575" cy="40163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94D25AE-990A-49EB-8610-7C959EB894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5CA3F06-E3B8-463D-AB1C-829CDE0AFB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2725" y="814388"/>
            <a:ext cx="7140575" cy="40163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260C54D-7646-4898-9E95-094182986D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8390FC-3797-4F0A-B17C-9160539E5EC4}"/>
              </a:ext>
            </a:extLst>
          </p:cNvPr>
          <p:cNvSpPr txBox="1"/>
          <p:nvPr/>
        </p:nvSpPr>
        <p:spPr>
          <a:xfrm>
            <a:off x="4280964" y="10180188"/>
            <a:ext cx="3282211" cy="535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CC9894-396A-46E6-97DF-D2F33F38B0EF}" type="slidenum">
              <a:t>25</a:t>
            </a:fld>
            <a:endParaRPr lang="ru-RU" sz="1400" b="0" i="0" u="none" strike="noStrike" kern="1200" cap="none" spc="-1" baseline="0">
              <a:solidFill>
                <a:srgbClr val="000000"/>
              </a:solidFill>
              <a:uFillTx/>
              <a:latin typeface="Tinos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F2BA994-3BD7-4DC2-AC34-7A864B070B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C17469BC-2DAF-490C-938F-BE79E02296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9636" y="4777813"/>
            <a:ext cx="5437095" cy="390826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11D155F3-1ACA-46F5-A130-EDBE3E979CB0}"/>
              </a:ext>
            </a:extLst>
          </p:cNvPr>
          <p:cNvSpPr/>
          <p:nvPr/>
        </p:nvSpPr>
        <p:spPr>
          <a:xfrm>
            <a:off x="3850556" y="9430435"/>
            <a:ext cx="2944733" cy="4968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281" tIns="46140" rIns="92281" bIns="4614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8652F5-69C1-4564-85EE-53FE70D476E5}" type="slidenum">
              <a:t>27</a:t>
            </a:fld>
            <a:endParaRPr lang="ru-RU" sz="1200" b="0" i="0" u="none" strike="noStrike" kern="1200" cap="none" spc="-1" baseline="0">
              <a:solidFill>
                <a:srgbClr val="000000"/>
              </a:solidFill>
              <a:uFillTx/>
              <a:latin typeface="XO Oriel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BB4E4FA-4B1F-454E-81B6-48C72AB3A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1241426"/>
            <a:ext cx="5956301" cy="3351211"/>
          </a:xfrm>
        </p:spPr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2566203-A468-45E2-9E0A-10B87C3026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9636" y="4777813"/>
            <a:ext cx="5437095" cy="390826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8C41F102-86E9-469B-A5B9-7CB02BF8C8F0}"/>
              </a:ext>
            </a:extLst>
          </p:cNvPr>
          <p:cNvSpPr/>
          <p:nvPr/>
        </p:nvSpPr>
        <p:spPr>
          <a:xfrm>
            <a:off x="3850556" y="9430435"/>
            <a:ext cx="2944733" cy="4968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281" tIns="46140" rIns="92281" bIns="4614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8EC082-BA53-496C-9B66-30E7661486F8}" type="slidenum">
              <a:t>28</a:t>
            </a:fld>
            <a:endParaRPr lang="ru-RU" sz="1200" b="0" i="0" u="none" strike="noStrike" kern="1200" cap="none" spc="-1" baseline="0">
              <a:solidFill>
                <a:srgbClr val="000000"/>
              </a:solidFill>
              <a:uFillTx/>
              <a:latin typeface="XO Oriel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CDAFFDE-FF4B-4D7C-B12C-7998EF8FDA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2725" y="814388"/>
            <a:ext cx="7140575" cy="40163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BE943E5-3B43-48EF-9590-A1246287F9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F8BA15-5F99-42D8-9387-BD9AC4B04FF3}"/>
              </a:ext>
            </a:extLst>
          </p:cNvPr>
          <p:cNvSpPr txBox="1"/>
          <p:nvPr/>
        </p:nvSpPr>
        <p:spPr>
          <a:xfrm>
            <a:off x="4280964" y="10180188"/>
            <a:ext cx="3282211" cy="535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4BBDDA-6A41-41F3-92BC-781D23064CFC}" type="slidenum">
              <a:t>31</a:t>
            </a:fld>
            <a:endParaRPr lang="ru-RU" sz="1400" b="0" i="0" u="none" strike="noStrike" kern="1200" cap="none" spc="-1" baseline="0">
              <a:solidFill>
                <a:srgbClr val="000000"/>
              </a:solidFill>
              <a:uFillTx/>
              <a:latin typeface="Tinos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FA3F15C-6339-4AF7-88C3-04BCA0549D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2ED7B67-A20D-45E1-B34A-425E7DDCAF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4B7D9C-1789-4CF6-AF56-9AC441270628}"/>
              </a:ext>
            </a:extLst>
          </p:cNvPr>
          <p:cNvSpPr txBox="1"/>
          <p:nvPr/>
        </p:nvSpPr>
        <p:spPr>
          <a:xfrm>
            <a:off x="4280964" y="10180188"/>
            <a:ext cx="3282211" cy="535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3253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7C3430-9E66-4E21-BAB1-54C58A7930D2}" type="slidenum">
              <a:t>40</a:t>
            </a:fld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24FF92-2FAD-4931-93B1-B7314FA49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2AFA574-530A-48A3-B542-E4367CF3D6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76D56E-1538-4790-B6A8-DCF6A1AE3479}"/>
              </a:ext>
            </a:extLst>
          </p:cNvPr>
          <p:cNvSpPr txBox="1"/>
          <p:nvPr/>
        </p:nvSpPr>
        <p:spPr>
          <a:xfrm>
            <a:off x="4280964" y="10180188"/>
            <a:ext cx="3282211" cy="535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3253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BC9B95-B328-461D-84EB-3C040C2A6BD7}" type="slidenum">
              <a:t>41</a:t>
            </a:fld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EBBA36E-56FC-41BD-8840-0FF40F5532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4938" y="1347789"/>
            <a:ext cx="6467478" cy="3638553"/>
          </a:xfrm>
        </p:spPr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33BD998-7D09-4DF6-BE27-46760239FD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3656" y="5187583"/>
            <a:ext cx="5389272" cy="4243456"/>
          </a:xfrm>
        </p:spPr>
        <p:txBody>
          <a:bodyPr/>
          <a:lstStyle/>
          <a:p>
            <a:endParaRPr lang="ru-RU"/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309A3EE0-AC36-495B-8518-7AEF31C9F7AC}"/>
              </a:ext>
            </a:extLst>
          </p:cNvPr>
          <p:cNvSpPr/>
          <p:nvPr/>
        </p:nvSpPr>
        <p:spPr>
          <a:xfrm>
            <a:off x="3816687" y="10239222"/>
            <a:ext cx="2918828" cy="5394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3195" tIns="46597" rIns="93195" bIns="46597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021B552-8FE2-41CE-ADAA-FD66A20FBBD8}" type="slidenum">
              <a:t>42</a:t>
            </a:fld>
            <a:endParaRPr lang="ru-RU" sz="1200" b="0" i="0" u="none" strike="noStrike" kern="1200" cap="none" spc="-1" baseline="0">
              <a:solidFill>
                <a:srgbClr val="000000"/>
              </a:solidFill>
              <a:uFillTx/>
              <a:latin typeface="XO Oriel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0A01967-B3C7-4AF1-AFA8-0640892FA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2725" y="814388"/>
            <a:ext cx="7140575" cy="40163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13A8D17-904E-448D-82D9-7D5C08785C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CDE7D1-C45C-41EE-9CC6-2B80A20BFBAC}"/>
              </a:ext>
            </a:extLst>
          </p:cNvPr>
          <p:cNvSpPr txBox="1"/>
          <p:nvPr/>
        </p:nvSpPr>
        <p:spPr>
          <a:xfrm>
            <a:off x="4280964" y="10180188"/>
            <a:ext cx="3282211" cy="535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5FB9B6-AA6E-48BE-98DC-6C94BB0BDF01}" type="slidenum">
              <a:t>11</a:t>
            </a:fld>
            <a:endParaRPr lang="ru-RU" sz="1400" b="0" i="0" u="none" strike="noStrike" kern="1200" cap="none" spc="-1" baseline="0">
              <a:solidFill>
                <a:srgbClr val="000000"/>
              </a:solidFill>
              <a:uFillTx/>
              <a:latin typeface="Tinos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21F3C06-355F-429D-B6F4-DF8757EB7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1241426"/>
            <a:ext cx="5956301" cy="3351211"/>
          </a:xfrm>
        </p:spPr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4100BB8-8FDF-448F-8905-A605C131E3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9636" y="4777813"/>
            <a:ext cx="5437095" cy="390826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2AB05756-3254-42FB-ACC4-B6C5E74466F1}"/>
              </a:ext>
            </a:extLst>
          </p:cNvPr>
          <p:cNvSpPr/>
          <p:nvPr/>
        </p:nvSpPr>
        <p:spPr>
          <a:xfrm>
            <a:off x="3850556" y="9430435"/>
            <a:ext cx="2944733" cy="4968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281" tIns="46140" rIns="92281" bIns="4614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4DC684-7FDE-4881-B72C-11F8753043A5}" type="slidenum">
              <a:t>44</a:t>
            </a:fld>
            <a:endParaRPr lang="ru-RU" sz="1200" b="0" i="0" u="none" strike="noStrike" kern="1200" cap="none" spc="-1" baseline="0">
              <a:solidFill>
                <a:srgbClr val="000000"/>
              </a:solidFill>
              <a:uFillTx/>
              <a:latin typeface="XO Oriel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DA6B73A-AE14-4DA0-A273-4C8D02D859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0DAB0D1-9B80-465D-BDD2-97CC822F5A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9636" y="4777813"/>
            <a:ext cx="5437095" cy="390826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6BFE1D87-AE3D-40C9-B921-B65A55E9EC59}"/>
              </a:ext>
            </a:extLst>
          </p:cNvPr>
          <p:cNvSpPr/>
          <p:nvPr/>
        </p:nvSpPr>
        <p:spPr>
          <a:xfrm>
            <a:off x="3850556" y="9430435"/>
            <a:ext cx="2944733" cy="4968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281" tIns="46140" rIns="92281" bIns="4614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5EA263-47DF-4E4E-A064-7DAF7B41078E}" type="slidenum">
              <a:t>13</a:t>
            </a:fld>
            <a:endParaRPr lang="ru-RU" sz="1200" b="0" i="0" u="none" strike="noStrike" kern="1200" cap="none" spc="-1" baseline="0">
              <a:solidFill>
                <a:srgbClr val="000000"/>
              </a:solidFill>
              <a:uFillTx/>
              <a:latin typeface="XO Oriel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42ECBFC-1E4A-4CDC-8445-6CC11D6D0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2725" y="814388"/>
            <a:ext cx="7140575" cy="40163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2A5FA5E-41BD-4A0A-9DE3-497BDCF754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295F74-2FA9-48B5-B869-C41542B88259}"/>
              </a:ext>
            </a:extLst>
          </p:cNvPr>
          <p:cNvSpPr txBox="1"/>
          <p:nvPr/>
        </p:nvSpPr>
        <p:spPr>
          <a:xfrm>
            <a:off x="4280964" y="10180188"/>
            <a:ext cx="3282211" cy="535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A13B29-0B16-44B1-B530-3EF7656D8607}" type="slidenum">
              <a:t>14</a:t>
            </a:fld>
            <a:endParaRPr lang="ru-RU" sz="1400" b="0" i="0" u="none" strike="noStrike" kern="1200" cap="none" spc="-1" baseline="0">
              <a:solidFill>
                <a:srgbClr val="000000"/>
              </a:solidFill>
              <a:uFillTx/>
              <a:latin typeface="Tinos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A5D3AFE-DD0E-4121-9C67-2027FDA8A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2725" y="814388"/>
            <a:ext cx="7140575" cy="40163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21187E1-57F7-4291-8B16-261116B5DA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4F8553-1661-49C1-9598-3DC864CBDFAA}"/>
              </a:ext>
            </a:extLst>
          </p:cNvPr>
          <p:cNvSpPr txBox="1"/>
          <p:nvPr/>
        </p:nvSpPr>
        <p:spPr>
          <a:xfrm>
            <a:off x="4280964" y="10180188"/>
            <a:ext cx="3282211" cy="535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99345C-7619-40C9-AC06-E77CB1E6A8B3}" type="slidenum">
              <a:t>15</a:t>
            </a:fld>
            <a:endParaRPr lang="ru-RU" sz="1400" b="0" i="0" u="none" strike="noStrike" kern="1200" cap="none" spc="-1" baseline="0">
              <a:solidFill>
                <a:srgbClr val="000000"/>
              </a:solidFill>
              <a:uFillTx/>
              <a:latin typeface="Tinos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10DF366-5249-40AC-870D-5D21C65B5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2725" y="814388"/>
            <a:ext cx="7140575" cy="40163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12E100C-BDE8-49E8-97AB-4920AEEE0E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15C273-61FE-46F0-BE5B-899B384A5961}"/>
              </a:ext>
            </a:extLst>
          </p:cNvPr>
          <p:cNvSpPr txBox="1"/>
          <p:nvPr/>
        </p:nvSpPr>
        <p:spPr>
          <a:xfrm>
            <a:off x="4280964" y="10180188"/>
            <a:ext cx="3282211" cy="535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D2F631-97A1-4522-9DC2-91A1A97CDCAE}" type="slidenum">
              <a:t>16</a:t>
            </a:fld>
            <a:endParaRPr lang="ru-RU" sz="1400" b="0" i="0" u="none" strike="noStrike" kern="1200" cap="none" spc="-1" baseline="0">
              <a:solidFill>
                <a:srgbClr val="000000"/>
              </a:solidFill>
              <a:uFillTx/>
              <a:latin typeface="Tinos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6CCE758-9950-45DB-BA3B-816AC1FF2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2725" y="814388"/>
            <a:ext cx="7140575" cy="40163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DF66D6E-9AE8-444A-ABA1-05676485EA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F95ED8-3DFE-4754-8681-5437B344D742}"/>
              </a:ext>
            </a:extLst>
          </p:cNvPr>
          <p:cNvSpPr txBox="1"/>
          <p:nvPr/>
        </p:nvSpPr>
        <p:spPr>
          <a:xfrm>
            <a:off x="4280964" y="10180188"/>
            <a:ext cx="3282211" cy="535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634E92-CC03-42D4-AE50-EA092EB56E68}" type="slidenum">
              <a:t>17</a:t>
            </a:fld>
            <a:endParaRPr lang="ru-RU" sz="1400" b="0" i="0" u="none" strike="noStrike" kern="1200" cap="none" spc="-1" baseline="0">
              <a:solidFill>
                <a:srgbClr val="000000"/>
              </a:solidFill>
              <a:uFillTx/>
              <a:latin typeface="Tinos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C933E13-62AD-4EF5-9954-DE68EC114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2725" y="814388"/>
            <a:ext cx="7140575" cy="40163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A8E4370-7835-4747-8627-6B7CCFE30F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8E8ACE-5038-49E6-A4BF-3A821F2F41E1}"/>
              </a:ext>
            </a:extLst>
          </p:cNvPr>
          <p:cNvSpPr txBox="1"/>
          <p:nvPr/>
        </p:nvSpPr>
        <p:spPr>
          <a:xfrm>
            <a:off x="4280964" y="10180188"/>
            <a:ext cx="3282211" cy="535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C8A3F7-5E2D-4185-9FF8-E8D1A88C66A5}" type="slidenum">
              <a:t>18</a:t>
            </a:fld>
            <a:endParaRPr lang="ru-RU" sz="1400" b="0" i="0" u="none" strike="noStrike" kern="1200" cap="none" spc="-1" baseline="0">
              <a:solidFill>
                <a:srgbClr val="000000"/>
              </a:solidFill>
              <a:uFillTx/>
              <a:latin typeface="Tinos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2FB3143-1B9D-4DFF-A9E1-CAEEDA032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2725" y="814388"/>
            <a:ext cx="7140575" cy="40163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65E1E26-A430-4D33-81FF-E5488A2A5B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60980B-2894-4753-8A58-A9AA23AE43D5}"/>
              </a:ext>
            </a:extLst>
          </p:cNvPr>
          <p:cNvSpPr txBox="1"/>
          <p:nvPr/>
        </p:nvSpPr>
        <p:spPr>
          <a:xfrm>
            <a:off x="4280964" y="10180188"/>
            <a:ext cx="3282211" cy="535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12E5B3-E21C-4051-BC7A-FBC4EE98F644}" type="slidenum">
              <a:t>19</a:t>
            </a:fld>
            <a:endParaRPr lang="ru-RU" sz="1400" b="0" i="0" u="none" strike="noStrike" kern="1200" cap="none" spc="-1" baseline="0">
              <a:solidFill>
                <a:srgbClr val="000000"/>
              </a:solidFill>
              <a:uFillTx/>
              <a:latin typeface="Tinos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5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54E73A0-EED8-4AD6-B376-9AB5EC8352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730797"/>
            <a:ext cx="6856921" cy="201132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19CACD5-8069-42E1-ABC0-5107D9D2540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203478"/>
            <a:ext cx="8228877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B6F3AD9-2668-4638-88C6-DEC474F62C4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761204"/>
            <a:ext cx="8228877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1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5E68D1F-55C1-4569-926F-587DB52242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730797"/>
            <a:ext cx="6856921" cy="201132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6530076-3008-4890-9309-0134E9F33B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478"/>
            <a:ext cx="4015441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461CE76-9AB9-4E7F-89A8-78126225844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73882" y="1203478"/>
            <a:ext cx="4015441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85CAF56-E543-4083-BE39-452C9431D6BE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457200" y="2761204"/>
            <a:ext cx="4015441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FF2F389-397B-4D38-A25B-21B7421CAF7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73882" y="2761204"/>
            <a:ext cx="4015441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5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9A2DAC6-8CEE-440E-8886-BCEC93AC89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3000" y="730797"/>
            <a:ext cx="6856921" cy="201132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3AA8312-38C8-4F36-BD9B-34AC817C30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203478"/>
            <a:ext cx="2649602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ABC2AE6-CAA8-4596-A40F-1E2F655B79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9636" y="1203478"/>
            <a:ext cx="2649602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ru-RU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CD8BD3C-5C9E-4779-8EBA-70C2F9AACD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22082" y="1203478"/>
            <a:ext cx="2649602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ru-RU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753B6533-4BB0-428D-BEF6-CBBEA8FB1A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761204"/>
            <a:ext cx="2649602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ru-RU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C3DEBEE-849F-4502-841A-21488299A2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9636" y="2761204"/>
            <a:ext cx="2649602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ru-RU"/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74D0EF0-24C0-414F-8153-8A0FAEF54E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22082" y="2761204"/>
            <a:ext cx="2649602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40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7458E-8091-4CFF-9699-32EE736F2C1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841769"/>
            <a:ext cx="6858000" cy="1790696"/>
          </a:xfrm>
        </p:spPr>
        <p:txBody>
          <a:bodyPr anchor="b" anchorCtr="1"/>
          <a:lstStyle>
            <a:lvl1pPr algn="ctr">
              <a:defRPr sz="4500" spc="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0AD067-203B-4964-9025-1149335E954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2701530"/>
            <a:ext cx="6858000" cy="1241819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 sz="1800" spc="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0CB4B-7348-4B05-AB0A-EB7F314474EE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628650" y="476726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pPr lvl="0"/>
            <a:fld id="{F1C874DF-9BB2-45DF-AFFD-06A6184FE57F}" type="datetime1">
              <a:rPr lang="ru-RU"/>
              <a:pPr lvl="0"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D7C33-66B3-4B8E-80F8-ED152FB3D1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028949" y="4767260"/>
            <a:ext cx="3086099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BA275-E00D-4516-AF49-EE66A64A9E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457949" y="476726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pPr lvl="0"/>
            <a:fld id="{63210BA2-5616-4DD3-8A02-9B619169799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173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EF023-8622-4078-A9DE-FC5BE37BBA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908D3F-950C-4935-8FA0-CB36EFBA210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sz="1800" spc="0"/>
            </a:lvl1pPr>
            <a:lvl2pPr marL="0" indent="0">
              <a:spcBef>
                <a:spcPts val="0"/>
              </a:spcBef>
              <a:buNone/>
              <a:defRPr sz="1800" spc="0"/>
            </a:lvl2pPr>
            <a:lvl3pPr marL="0" indent="0">
              <a:spcBef>
                <a:spcPts val="0"/>
              </a:spcBef>
              <a:buNone/>
              <a:defRPr spc="0"/>
            </a:lvl3pPr>
            <a:lvl4pPr marL="0" indent="0">
              <a:spcBef>
                <a:spcPts val="0"/>
              </a:spcBef>
              <a:buNone/>
              <a:defRPr spc="0"/>
            </a:lvl4pPr>
            <a:lvl5pPr marL="0" indent="0">
              <a:spcBef>
                <a:spcPts val="0"/>
              </a:spcBef>
              <a:buNone/>
              <a:defRPr sz="1800" spc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C109A-D15F-4730-B95E-E7826C4535BD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pPr lvl="0"/>
            <a:fld id="{29ED89D1-4302-4D28-828F-BC255861E47C}" type="datetime1">
              <a:rPr lang="ru-RU"/>
              <a:pPr lvl="0"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0E400C-6F71-4DBD-95B2-F533B4438B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9F9EC-0818-48FC-A436-504BF7FFC6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pPr lvl="0"/>
            <a:fld id="{38A83269-3C69-4577-A03C-D87C3EE774D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15938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>
            <a:extLst>
              <a:ext uri="{FF2B5EF4-FFF2-40B4-BE49-F238E27FC236}">
                <a16:creationId xmlns:a16="http://schemas.microsoft.com/office/drawing/2014/main" id="{1946DF78-74DF-491C-AB18-DFE194487C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3885" y="1673050"/>
            <a:ext cx="7886700" cy="302204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spc="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FB13078-B58F-4ED3-964C-417CA4D83B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756163"/>
            <a:ext cx="7886700" cy="994172"/>
          </a:xfrm>
        </p:spPr>
        <p:txBody>
          <a:bodyPr anchorCtr="1"/>
          <a:lstStyle>
            <a:lvl1pPr algn="ctr">
              <a:defRPr sz="2400" b="1" spc="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3402976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86434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76C7F08-C811-4C3F-8705-A789D26C26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730797"/>
            <a:ext cx="6856921" cy="201132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BA917A8-8951-47C0-90F3-F3D59DF5110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" y="1203478"/>
            <a:ext cx="8228877" cy="2982599"/>
          </a:xfrm>
        </p:spPr>
        <p:txBody>
          <a:bodyPr anchor="ctr" anchorCtr="1">
            <a:spAutoFit/>
          </a:bodyPr>
          <a:lstStyle>
            <a:lvl1pPr marL="0" indent="0" algn="ctr">
              <a:spcBef>
                <a:spcPts val="0"/>
              </a:spcBef>
              <a:buNone/>
              <a:defRPr sz="3200">
                <a:latin typeface="XO Oriel"/>
              </a:defRPr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228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7F48D7C-5EF4-4745-B810-0C3441A549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730797"/>
            <a:ext cx="6856921" cy="201132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A73DB3A-C244-47D5-A242-537AA9B6FDE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478"/>
            <a:ext cx="8228877" cy="29825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26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7C1A6F5-42BA-46BB-9270-1875DE704C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730797"/>
            <a:ext cx="6856921" cy="201132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D07BB11-0A2D-4EE3-B42C-D48AF85D99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478"/>
            <a:ext cx="4015441" cy="29825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214D69B-AA54-4281-959A-5C0B8AC043A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73882" y="1203478"/>
            <a:ext cx="4015441" cy="29825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6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F77F2C1-9D93-4BC8-AD66-CEF3490F59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730797"/>
            <a:ext cx="6856921" cy="201132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0E8C420-D502-4DE7-9111-F0D330B5D03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" y="1203478"/>
            <a:ext cx="8228877" cy="2982599"/>
          </a:xfrm>
        </p:spPr>
        <p:txBody>
          <a:bodyPr anchor="ctr" anchorCtr="1">
            <a:spAutoFit/>
          </a:bodyPr>
          <a:lstStyle>
            <a:lvl1pPr marL="0" indent="0" algn="ctr">
              <a:spcBef>
                <a:spcPts val="0"/>
              </a:spcBef>
              <a:buNone/>
              <a:defRPr sz="3200">
                <a:latin typeface="XO Oriel"/>
              </a:defRPr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57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A6B90C4-C4E5-405E-B839-8454F3BBCE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730797"/>
            <a:ext cx="6856921" cy="201132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765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583F054-9C37-4B1C-AF4B-A781B4E4E1C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43000" y="730797"/>
            <a:ext cx="6856921" cy="9324722"/>
          </a:xfrm>
        </p:spPr>
        <p:txBody>
          <a:bodyPr anchor="ctr" anchorCtr="1">
            <a:spAutoFit/>
          </a:bodyPr>
          <a:lstStyle>
            <a:lvl1pPr marL="0" indent="0" algn="ctr">
              <a:spcBef>
                <a:spcPts val="0"/>
              </a:spcBef>
              <a:buNone/>
              <a:defRPr sz="3200">
                <a:latin typeface="XO Oriel"/>
              </a:defRPr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42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4246EB5-6205-4401-AC02-48EBB5C205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730797"/>
            <a:ext cx="6856921" cy="201132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75D1065-004C-4863-8C7D-3C6024423FC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478"/>
            <a:ext cx="4015441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7554745-7C3B-4049-BF2E-1256EE237DD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73882" y="1203478"/>
            <a:ext cx="4015441" cy="29825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D7E96F0-2A10-4288-B903-94BBEA1EAF60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457200" y="2761204"/>
            <a:ext cx="4015441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45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BA327BD-0D42-44B8-9AEF-A89A19BC57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730797"/>
            <a:ext cx="6856921" cy="201132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C4DD112B-CD96-42D2-B9F7-55D610243F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478"/>
            <a:ext cx="4015441" cy="29825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FD7269D-CFC5-437A-AD35-67FDE1ACB0C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73882" y="1203478"/>
            <a:ext cx="4015441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B8D10E76-6CD3-4CFF-A364-B680E3B6D338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4673882" y="2761204"/>
            <a:ext cx="4015441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56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B75E7FF-9F3D-43CC-86F5-6DDCEDA49B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730797"/>
            <a:ext cx="6856921" cy="201132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3403AC3-93D2-43E2-AFD8-C4254E0461B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57200" y="1203478"/>
            <a:ext cx="4015441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385C688-8549-478C-ABC0-D8A2525DF17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73882" y="1203478"/>
            <a:ext cx="4015441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67FF6A-9A41-4EEF-A8BC-ACBA3BBC6ED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761204"/>
            <a:ext cx="8228877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63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FC2F6FD-C958-447A-B1B1-CA9A54F5C1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730797"/>
            <a:ext cx="6856921" cy="201132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9D9543-128F-42DF-BFCF-01C2C9B9C95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203478"/>
            <a:ext cx="8228877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2A9025E-1254-46E2-95BA-6125178EAF4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761204"/>
            <a:ext cx="8228877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4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4327CB6-7F83-4C3B-A2EB-C7CB739B0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730797"/>
            <a:ext cx="6856921" cy="201132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2A1C82A-1EC3-4B90-BB82-6FDD9F5D687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478"/>
            <a:ext cx="4015441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73AE221-9F50-47F9-B004-A1200E86545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73882" y="1203478"/>
            <a:ext cx="4015441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78E3AC2-5007-4E63-BCFB-F462B5E9225F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457200" y="2761204"/>
            <a:ext cx="4015441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B8DFFA3-36C3-474B-ACC3-0BCA9DAA2E6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73882" y="2761204"/>
            <a:ext cx="4015441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20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002AD92-4DB4-45AC-8B05-4ADFE42EEE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3000" y="730797"/>
            <a:ext cx="6856921" cy="201132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3034173-D657-46BC-B0E5-75C5EF3DE2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203478"/>
            <a:ext cx="2649602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D738B79-4E6E-4E36-82A4-DCD7E670F0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9636" y="1203478"/>
            <a:ext cx="2649602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ru-RU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547D43C-9213-43FE-BDB8-F1A8B1CA72B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22082" y="1203478"/>
            <a:ext cx="2649602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ru-RU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790A6B7B-CC8F-4402-9915-85F9F15EDB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761204"/>
            <a:ext cx="2649602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ru-RU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008E6A7-04DA-470B-934B-5350BD5498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9636" y="2761204"/>
            <a:ext cx="2649602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ru-RU"/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46F88944-FC38-47E2-8834-DD6A10DC7B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22082" y="2761204"/>
            <a:ext cx="2649602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8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3AF56-E86A-4C96-8461-7FBAF538B3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105268-FA3D-430F-BD8B-EB83E5E3B69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sz="1800" spc="0"/>
            </a:lvl1pPr>
            <a:lvl2pPr marL="0" indent="0">
              <a:spcBef>
                <a:spcPts val="0"/>
              </a:spcBef>
              <a:buNone/>
              <a:defRPr sz="1800" spc="0"/>
            </a:lvl2pPr>
            <a:lvl3pPr marL="0" indent="0">
              <a:spcBef>
                <a:spcPts val="0"/>
              </a:spcBef>
              <a:buNone/>
              <a:defRPr spc="0"/>
            </a:lvl3pPr>
            <a:lvl4pPr marL="0" indent="0">
              <a:spcBef>
                <a:spcPts val="0"/>
              </a:spcBef>
              <a:buNone/>
              <a:defRPr spc="0"/>
            </a:lvl4pPr>
            <a:lvl5pPr marL="0" indent="0">
              <a:spcBef>
                <a:spcPts val="0"/>
              </a:spcBef>
              <a:buNone/>
              <a:defRPr sz="1800" spc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FBD2F7-1BD4-4929-BFC4-42CAF1466046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pPr lvl="0"/>
            <a:fld id="{CC1473D8-6750-480C-8833-4F6D41E7B281}" type="datetime1">
              <a:rPr lang="ru-RU"/>
              <a:pPr lvl="0"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0B1D4-5913-4CEA-A9C3-25EF79DFA6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554B3D-F1CE-41B6-AA8B-F1639385F7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pPr lvl="0"/>
            <a:fld id="{BCC445DD-2ECC-409C-8F28-FF33BFBC38B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8369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2242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6D19622-0495-46DB-9BCB-3F1ACB235B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730797"/>
            <a:ext cx="6856921" cy="201132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74A18E5-E2D2-422A-9ABA-B431C78B9D7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478"/>
            <a:ext cx="8228877" cy="29825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515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AEA40-2682-4E57-87C1-2CB0126F6F0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841769"/>
            <a:ext cx="6858000" cy="1790696"/>
          </a:xfrm>
        </p:spPr>
        <p:txBody>
          <a:bodyPr anchor="b" anchorCtr="1"/>
          <a:lstStyle>
            <a:lvl1pPr algn="ctr">
              <a:defRPr sz="4500" spc="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5B9602-3BCE-4A14-99E4-3316637F2C0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2701530"/>
            <a:ext cx="6858000" cy="1241819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 sz="1800" spc="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5D7E6E-3355-4132-BF60-F5967A2CB0C3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628650" y="476726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pPr lvl="0"/>
            <a:fld id="{2637A439-06C1-4054-8057-B207588A2EEC}" type="datetime1">
              <a:rPr lang="ru-RU"/>
              <a:pPr lvl="0"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57360-A97A-4169-9C61-DEB60671D4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028949" y="4767260"/>
            <a:ext cx="3086099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A8525-5962-47CD-8355-26175851DA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457949" y="476726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pPr lvl="0"/>
            <a:fld id="{9E8CF767-9A11-4E83-B639-0B411AD5DA7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6328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32686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490CED-F30C-4804-93EB-9B88AC6397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597959"/>
            <a:ext cx="685692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8AA0E7D-6281-4310-8D3A-B32CBD06F28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" y="2448562"/>
            <a:ext cx="8228877" cy="492440"/>
          </a:xfrm>
        </p:spPr>
        <p:txBody>
          <a:bodyPr anchor="ctr" anchorCtr="1">
            <a:spAutoFit/>
          </a:bodyPr>
          <a:lstStyle>
            <a:lvl1pPr marL="323999" indent="-243001" algn="ctr">
              <a:spcBef>
                <a:spcPts val="1065"/>
              </a:spcBef>
              <a:defRPr sz="3200">
                <a:latin typeface="XO Oriel"/>
              </a:defRPr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14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AE1CB99-C155-4CD3-ACA1-0CC680E78C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597959"/>
            <a:ext cx="685692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CAB6BF4A-6D70-4208-B843-D1C7F4F393B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478"/>
            <a:ext cx="8228877" cy="2982599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17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529978C-308C-48AF-B2DD-DBF6C223AF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597959"/>
            <a:ext cx="685692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910E519-CDE8-4DCF-8926-F57EDF78B00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478"/>
            <a:ext cx="4015441" cy="2982599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0BF011A-7DD1-4D67-A96E-1815E704023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73882" y="1203478"/>
            <a:ext cx="4015441" cy="2982599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88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CE92091-3280-4A81-AE88-34EB9EF32E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597959"/>
            <a:ext cx="685692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06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9C5FBB2-62A2-49A3-B54D-7389B7CB027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43000" y="5146938"/>
            <a:ext cx="6856921" cy="492440"/>
          </a:xfrm>
        </p:spPr>
        <p:txBody>
          <a:bodyPr anchor="ctr" anchorCtr="1">
            <a:spAutoFit/>
          </a:bodyPr>
          <a:lstStyle>
            <a:lvl1pPr marL="323999" indent="-243001" algn="ctr">
              <a:spcBef>
                <a:spcPts val="1065"/>
              </a:spcBef>
              <a:defRPr sz="3200">
                <a:latin typeface="XO Oriel"/>
              </a:defRPr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48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9D383C9-7858-4F65-98C5-F830CC7998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597959"/>
            <a:ext cx="685692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2EC1218-17BA-478A-B2EE-6DC6BFB36D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478"/>
            <a:ext cx="4015441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FCE023E-B006-4C78-99C5-7360F5B427F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73882" y="1203478"/>
            <a:ext cx="4015441" cy="2982599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3087DE-CEC2-455A-9145-C02535EF9018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457200" y="2761204"/>
            <a:ext cx="4015441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93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844FE67-167F-419A-BA7A-265F6C3C8D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597959"/>
            <a:ext cx="685692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321DF35-5CA9-46D6-B92B-E4D7D25921C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478"/>
            <a:ext cx="4015441" cy="2982599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7868B67-ABEF-4005-95C3-8EC78016A90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73882" y="1203478"/>
            <a:ext cx="4015441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7AA0122-6342-450F-9900-AC562964FF9E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4673882" y="2761204"/>
            <a:ext cx="4015441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579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5AB1243-F56F-4CC9-BF27-C05C22F416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597959"/>
            <a:ext cx="685692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E9F450E-0EA1-45EF-8078-342D6AFA9BB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57200" y="1203478"/>
            <a:ext cx="4015441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77958D2-4171-41ED-98AF-47EFE383DA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73882" y="1203478"/>
            <a:ext cx="4015441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760D506-D8F3-43B8-B56A-FEAE2CA7DA1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761204"/>
            <a:ext cx="8228877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1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1D753D1-8D5F-404E-BF9A-3ECB7C2A6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730797"/>
            <a:ext cx="6856921" cy="201132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2DCD7AF-5827-4A0C-A525-3B7215E6EE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478"/>
            <a:ext cx="4015441" cy="29825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258953-A8C6-468D-B8EF-17967418D85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73882" y="1203478"/>
            <a:ext cx="4015441" cy="29825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84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C3D6088-3402-447E-862A-CCDBCBDAEB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597959"/>
            <a:ext cx="685692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50FDB55-24B9-43E0-9CEF-5AEF1198DA4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203478"/>
            <a:ext cx="8228877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BCC07A5-A2D9-4681-93C1-EAFC2C826D2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761204"/>
            <a:ext cx="8228877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570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7B0091A-D6BA-41D6-BA7B-B32F4024BD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597959"/>
            <a:ext cx="685692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A39545B-5719-4BE7-82D9-FD89A74F4C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478"/>
            <a:ext cx="4015441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31181-CEC2-4F2C-B9EF-87E94585121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73882" y="1203478"/>
            <a:ext cx="4015441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4B9075F-9D95-42AF-847B-F7E250A6780C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457200" y="2761204"/>
            <a:ext cx="4015441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CEF48C7F-BB75-48EA-B3EA-F432256DD76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73882" y="2761204"/>
            <a:ext cx="4015441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712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171EC3F-33F9-49AA-9966-F412849A6D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3000" y="1597959"/>
            <a:ext cx="685692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35EA533-17CD-4631-882A-88B8B580A3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203478"/>
            <a:ext cx="2649602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 sz="2000"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A4FD59A-325A-4ECC-97FC-44686DEBE8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9636" y="1203478"/>
            <a:ext cx="2649602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 sz="2000"/>
            </a:lvl1pPr>
          </a:lstStyle>
          <a:p>
            <a:pPr lvl="0"/>
            <a:endParaRPr lang="ru-RU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F3DAFD-9E9B-4F87-9D7B-400D610386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22082" y="1203478"/>
            <a:ext cx="2649602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 sz="2000"/>
            </a:lvl1pPr>
          </a:lstStyle>
          <a:p>
            <a:pPr lvl="0"/>
            <a:endParaRPr lang="ru-RU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D362905-2BD8-4606-8887-E1DA557556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761204"/>
            <a:ext cx="2649602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 sz="2000"/>
            </a:lvl1pPr>
          </a:lstStyle>
          <a:p>
            <a:pPr lvl="0"/>
            <a:endParaRPr lang="ru-RU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CCA2401-9853-4B2C-BFD3-880DC54FD1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9636" y="2761204"/>
            <a:ext cx="2649602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 sz="2000"/>
            </a:lvl1pPr>
          </a:lstStyle>
          <a:p>
            <a:pPr lvl="0"/>
            <a:endParaRPr lang="ru-RU"/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602028D-EB83-4DAC-AD4F-080341D828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22082" y="2761204"/>
            <a:ext cx="2649602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 sz="20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53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155A2-A70A-4BBE-A91B-05BEB32C7CE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E853D7-5E11-48BF-B738-04C36EF1F39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marL="323999" indent="-243001">
              <a:spcBef>
                <a:spcPts val="1065"/>
              </a:spcBef>
              <a:defRPr sz="1800" spc="0"/>
            </a:lvl1pPr>
            <a:lvl2pPr marL="0" indent="0">
              <a:spcBef>
                <a:spcPts val="0"/>
              </a:spcBef>
              <a:buNone/>
              <a:defRPr sz="1800" spc="0"/>
            </a:lvl2pPr>
            <a:lvl3pPr marL="0" indent="0">
              <a:spcBef>
                <a:spcPts val="0"/>
              </a:spcBef>
              <a:buNone/>
              <a:defRPr spc="0"/>
            </a:lvl3pPr>
            <a:lvl4pPr marL="0" indent="0">
              <a:spcBef>
                <a:spcPts val="0"/>
              </a:spcBef>
              <a:buNone/>
              <a:defRPr spc="0"/>
            </a:lvl4pPr>
            <a:lvl5pPr marL="0" indent="0">
              <a:spcBef>
                <a:spcPts val="0"/>
              </a:spcBef>
              <a:buNone/>
              <a:defRPr sz="1800" spc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3DF0D7-036E-4030-B9CB-013D7EA6EB19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pPr lvl="0"/>
            <a:fld id="{97EED267-BBD9-4884-8B44-A33FF9594250}" type="datetime1">
              <a:rPr lang="ru-RU"/>
              <a:pPr lvl="0"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8351D8-35F1-4ECF-BE19-DA829AE74E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B72C8-8A4D-4C73-8CCE-4D060E9AEA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pPr lvl="0"/>
            <a:fld id="{6A82D10B-BBD6-4726-B6D6-AD485866012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55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461440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601BD98-5828-40AA-AB43-B6EF80F7DB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597959"/>
            <a:ext cx="685692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5ACFFAF-4CCE-4061-8829-C9EF8FB39EB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" y="2448562"/>
            <a:ext cx="8228877" cy="492440"/>
          </a:xfrm>
        </p:spPr>
        <p:txBody>
          <a:bodyPr anchor="ctr" anchorCtr="1">
            <a:spAutoFit/>
          </a:bodyPr>
          <a:lstStyle>
            <a:lvl1pPr marL="323999" indent="-243001" algn="ctr">
              <a:spcBef>
                <a:spcPts val="1065"/>
              </a:spcBef>
              <a:defRPr sz="3200">
                <a:latin typeface="XO Oriel"/>
              </a:defRPr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35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5836654-5417-41F6-A9D0-850B007FA5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597959"/>
            <a:ext cx="685692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6D7D1EC-ED34-4031-8538-CF2B2EB463D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478"/>
            <a:ext cx="8228877" cy="2982599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768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37E1828-2E72-4393-AC41-FFFE67C164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597959"/>
            <a:ext cx="685692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E2BD36F-73B6-4DAF-A633-31E92C44D7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478"/>
            <a:ext cx="4015441" cy="2982599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15DA3D1-1BDC-41C4-974D-80FECA50365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73882" y="1203478"/>
            <a:ext cx="4015441" cy="2982599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880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80654A9-5A68-4EA0-B152-B845AB523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597959"/>
            <a:ext cx="685692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99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2D84C5C-3AAD-479A-AEDE-13D7A707CAB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43000" y="5146938"/>
            <a:ext cx="6856921" cy="492440"/>
          </a:xfrm>
        </p:spPr>
        <p:txBody>
          <a:bodyPr anchor="ctr" anchorCtr="1">
            <a:spAutoFit/>
          </a:bodyPr>
          <a:lstStyle>
            <a:lvl1pPr marL="323999" indent="-243001" algn="ctr">
              <a:spcBef>
                <a:spcPts val="1065"/>
              </a:spcBef>
              <a:defRPr sz="3200">
                <a:latin typeface="XO Oriel"/>
              </a:defRPr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29CFAA8-29ED-4E36-B1CE-A17C19DB7F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730797"/>
            <a:ext cx="6856921" cy="201132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881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8BE5783-01B0-4DB4-8CB7-BE3B581A75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597959"/>
            <a:ext cx="685692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653D383-AEB9-4A9D-ACF6-32F811CF0DD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478"/>
            <a:ext cx="4015441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CAB1492-D9BF-4253-990E-8E2E94EFDB2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73882" y="1203478"/>
            <a:ext cx="4015441" cy="2982599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9E36619-2146-484C-B30A-2A9E7968B17A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457200" y="2761204"/>
            <a:ext cx="4015441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05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7D9FA87-12F6-4317-93F5-983CF79180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597959"/>
            <a:ext cx="685692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4089B65-1C86-4EA0-8F13-4221144958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478"/>
            <a:ext cx="4015441" cy="2982599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29C03E6-00E4-4176-8288-F38E474D1C8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73882" y="1203478"/>
            <a:ext cx="4015441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29F409C-8B07-488F-91AB-E361ACF19E36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4673882" y="2761204"/>
            <a:ext cx="4015441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015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2CAEC7F-6ECD-4755-B116-94890C5D27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597959"/>
            <a:ext cx="685692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77910FD-8C41-4F93-B5F1-7322A0D12FD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57200" y="1203478"/>
            <a:ext cx="4015441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70AF3A3-B618-47B7-A0EE-A81C0CB2F95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73882" y="1203478"/>
            <a:ext cx="4015441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BAFEE5C8-6F4C-4CD6-AF11-1B2525813F1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761204"/>
            <a:ext cx="8228877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812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958D301-D608-4728-B02E-43D5C94589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597959"/>
            <a:ext cx="685692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C934A5D-6752-494F-911A-54445730254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203478"/>
            <a:ext cx="8228877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F8CBE92-C712-443C-84AF-CCEE86B971D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761204"/>
            <a:ext cx="8228877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88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D1CC61D-909C-4CC7-AB4B-3FD41F3BD8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597959"/>
            <a:ext cx="685692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82F690B-1EB7-4E6C-8D9E-9FBE3A93ACF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478"/>
            <a:ext cx="4015441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ACD47BB-7B9A-453B-A276-91DA929C851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73882" y="1203478"/>
            <a:ext cx="4015441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207736C-9C87-47AE-B56B-2DF0B3304C0D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457200" y="2761204"/>
            <a:ext cx="4015441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CA9D8C35-A0B0-4AF8-9953-6E5EC963AEE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73882" y="2761204"/>
            <a:ext cx="4015441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843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AC87401-5CC8-4D60-9B62-E11354116C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3000" y="1597959"/>
            <a:ext cx="685692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C200F61-514C-4329-88A9-F236F69C67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203478"/>
            <a:ext cx="2649602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 sz="2000"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391D700-054E-447A-91B3-6D747CC400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9636" y="1203478"/>
            <a:ext cx="2649602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 sz="2000"/>
            </a:lvl1pPr>
          </a:lstStyle>
          <a:p>
            <a:pPr lvl="0"/>
            <a:endParaRPr lang="ru-RU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36EFBC45-6174-4ED3-AD9D-AFBEA2F937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22082" y="1203478"/>
            <a:ext cx="2649602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 sz="2000"/>
            </a:lvl1pPr>
          </a:lstStyle>
          <a:p>
            <a:pPr lvl="0"/>
            <a:endParaRPr lang="ru-RU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1550DB68-1288-4001-A910-D2AB54AD55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761204"/>
            <a:ext cx="2649602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 sz="2000"/>
            </a:lvl1pPr>
          </a:lstStyle>
          <a:p>
            <a:pPr lvl="0"/>
            <a:endParaRPr lang="ru-RU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662C8EFF-F73F-4806-A457-E1B0F89829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9636" y="2761204"/>
            <a:ext cx="2649602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 sz="2000"/>
            </a:lvl1pPr>
          </a:lstStyle>
          <a:p>
            <a:pPr lvl="0"/>
            <a:endParaRPr lang="ru-RU"/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709F39C-DDFE-40D2-A15D-FC099B0197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22082" y="2761204"/>
            <a:ext cx="2649602" cy="1422358"/>
          </a:xfrm>
        </p:spPr>
        <p:txBody>
          <a:bodyPr/>
          <a:lstStyle>
            <a:lvl1pPr marL="323999" indent="-243001">
              <a:spcBef>
                <a:spcPts val="1065"/>
              </a:spcBef>
              <a:defRPr sz="20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068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9C423-AE6C-4E3C-83A6-7106397F31C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7C56EA-4AF5-4BCE-B226-36F84AB9771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marL="323999" indent="-243001">
              <a:spcBef>
                <a:spcPts val="1065"/>
              </a:spcBef>
              <a:defRPr sz="1800" spc="0"/>
            </a:lvl1pPr>
            <a:lvl2pPr marL="0" indent="0">
              <a:spcBef>
                <a:spcPts val="0"/>
              </a:spcBef>
              <a:buNone/>
              <a:defRPr sz="1800" spc="0"/>
            </a:lvl2pPr>
            <a:lvl3pPr marL="0" indent="0">
              <a:spcBef>
                <a:spcPts val="0"/>
              </a:spcBef>
              <a:buNone/>
              <a:defRPr spc="0"/>
            </a:lvl3pPr>
            <a:lvl4pPr marL="0" indent="0">
              <a:spcBef>
                <a:spcPts val="0"/>
              </a:spcBef>
              <a:buNone/>
              <a:defRPr spc="0"/>
            </a:lvl4pPr>
            <a:lvl5pPr marL="0" indent="0">
              <a:spcBef>
                <a:spcPts val="0"/>
              </a:spcBef>
              <a:buNone/>
              <a:defRPr sz="1800" spc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84ABC-0928-4B8C-840C-25628FFAC004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pPr lvl="0"/>
            <a:fld id="{08E70E2E-85E0-43AA-AF92-115443667381}" type="datetime1">
              <a:rPr lang="ru-RU"/>
              <a:pPr lvl="0"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131A82-A493-4767-9990-1B95220EF3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6D3EF5-1D3B-48EA-A4D2-0E20D68416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pPr lvl="0"/>
            <a:fld id="{309A926A-70B3-44FA-BBFD-55748073306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828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4A373-87DD-47E8-9EEE-0F56F4FC528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841769"/>
            <a:ext cx="6858000" cy="1790696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7CB2C3-133C-4F49-826B-893304F767C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2701530"/>
            <a:ext cx="6858000" cy="1241819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920E5D-FFD7-45CE-A0F0-863CD82C9C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595366-C4BA-4E51-9081-34A1C5AF40A2}" type="datetime1">
              <a:rPr lang="ru-RU"/>
              <a:pPr lvl="0"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3BB365-9D8E-40B4-B4FD-97763B40F6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8935C9-7860-4582-932B-24C32C446B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B49672-C76C-43C0-8EDC-57518CEE4CA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850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58E89-AFB2-452D-A04A-CF0AEE26FE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1DE8A6-31FA-40AB-A257-B473EE63443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91E78D-0B6B-4539-BDDC-FACC1F52BE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798C0C-B5E6-4673-833A-B14E57BAB013}" type="datetime1">
              <a:rPr lang="ru-RU"/>
              <a:pPr lvl="0"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DC7B69-3099-4489-A11D-DEA483794D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F74A9A-6688-4EEF-A30E-0CE16C1731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2BB201-548B-4E91-9248-C24F10A19DB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445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AB66-1818-41FC-8C84-AA7DE3233B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282308"/>
            <a:ext cx="7886700" cy="2139549"/>
          </a:xfrm>
        </p:spPr>
        <p:txBody>
          <a:bodyPr anchor="b"/>
          <a:lstStyle>
            <a:lvl1pPr>
              <a:defRPr sz="45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3E0802-92A7-4F41-84EF-DCDDDBFDB3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3442103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BBDAE-88E5-4836-894F-3B0CFEFFF6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C3EBD5-FFFB-4555-8CDE-1564F059EDC3}" type="datetime1">
              <a:rPr lang="ru-RU"/>
              <a:pPr lvl="0"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4A3EFC-259A-4C5B-9E8B-8BFA89D0E5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0707DB-FBF8-488B-9E3A-06720DCA85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D32A30-7369-40B0-9088-9DC45D3AE6C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8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CFFAE59-B9D1-42E0-BBC9-448600A6675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43000" y="730797"/>
            <a:ext cx="6856921" cy="9324722"/>
          </a:xfrm>
        </p:spPr>
        <p:txBody>
          <a:bodyPr anchor="ctr" anchorCtr="1">
            <a:spAutoFit/>
          </a:bodyPr>
          <a:lstStyle>
            <a:lvl1pPr marL="0" indent="0" algn="ctr">
              <a:spcBef>
                <a:spcPts val="0"/>
              </a:spcBef>
              <a:buNone/>
              <a:defRPr sz="3200">
                <a:latin typeface="XO Oriel"/>
              </a:defRPr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41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1421-2CD8-4C05-BAE9-9CC79063B3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7F9E04-A42A-4EEA-B9C3-058B9392800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369222"/>
            <a:ext cx="3886200" cy="32635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9AEB9F-6912-42A0-8728-24E6FD03857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369222"/>
            <a:ext cx="3886200" cy="32635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4160FF-73A7-48C9-9527-53CA2ED9ED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6E9A26-513F-49E8-99D6-AD1722E9EF74}" type="datetime1">
              <a:rPr lang="ru-RU"/>
              <a:pPr lvl="0"/>
              <a:t>03.10.2023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23AD5C-2D9E-4E9D-9087-A90FBFDF3D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CFD61-7989-4EFB-BB30-113763DF7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88CCE4-1ED9-47A1-8917-7D81060731F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605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E35C7-2702-47D6-A3D9-86AA9DD3BC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273844"/>
            <a:ext cx="7886700" cy="9941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2306B2-4431-4EE6-AF09-092CFAD00B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260875"/>
            <a:ext cx="3868341" cy="617933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BF06D9-C5D3-48AF-82D5-2010234B58E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1878808"/>
            <a:ext cx="3868341" cy="27634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77641F-BE1E-4BCE-9156-88CB823DEA9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260875"/>
            <a:ext cx="3887388" cy="617933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4C4F1C-1CEE-4036-8628-BD42BDFB97C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1878808"/>
            <a:ext cx="3887388" cy="27634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C01465-E8A2-4501-BC4F-3EED3B62B0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B2D937-9ACC-48EC-9085-6A02998C4D88}" type="datetime1">
              <a:rPr lang="ru-RU"/>
              <a:pPr lvl="0"/>
              <a:t>03.10.2023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431E51-4EF9-4D83-8C28-8DA1ED8BEA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E6CA1F-FE09-4ED1-9CCA-00034DBDA6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7FF646-699A-4142-BEBD-83AC200ACBF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99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AFE5E-45BE-4074-8B21-CB5112CDDC1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27DFA6-B06B-4AE2-AF7C-B879A51116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F3DB3-CFCB-477D-9083-D70DDF953FF6}" type="datetime1">
              <a:rPr lang="ru-RU"/>
              <a:pPr lvl="0"/>
              <a:t>03.10.2023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E99F10-A699-4841-A7D8-CC6710C8FD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8B5303-ABC4-430F-90AD-A7C813C740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FE2C11-75A6-4FDD-9C01-7CF6CABC92F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158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8F763F-18AF-4388-A8DC-D619F9781C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B69AB7-BA81-42CE-BE44-5F86D529FA83}" type="datetime1">
              <a:rPr lang="ru-RU"/>
              <a:pPr lvl="0"/>
              <a:t>03.10.2023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217FA4-1777-4871-88B2-782C8F4160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2E64F6-8568-4966-84EA-C5E1451931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54B0FC-992A-487E-8FB1-DC5A05144EB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79601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33A18-F226-4550-98CF-B0B3507964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222BCC-359F-4F86-BFB0-1C8F0F8205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740572"/>
            <a:ext cx="4629149" cy="3655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F242A0-A4CB-4D70-8371-6AF8703C708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1543050"/>
            <a:ext cx="2949177" cy="285868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FC9A44-F005-4E5F-A4DC-3E04574595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1C1E2E-6BB8-4509-8D97-D7EC6D91C614}" type="datetime1">
              <a:rPr lang="ru-RU"/>
              <a:pPr lvl="0"/>
              <a:t>03.10.2023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73B10-6B95-4DAC-BC16-831F19D8C4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D56E03-03A2-4AC4-AFE3-38FE77238D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832C88-A681-498F-A270-ED2EF44E54E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588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5DD08-F7B0-4DAF-98B3-9F4AEFAC10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EB392B-F6C5-4DB9-ABE9-640C128F014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740572"/>
            <a:ext cx="4629149" cy="365522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3C809-A061-4323-8B01-DCDDDAD0268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1543050"/>
            <a:ext cx="2949177" cy="285868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1DAD1E-3A3B-4256-8B7E-AD8EB48FFC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724C6B-B6FB-4354-8E85-433660762CE5}" type="datetime1">
              <a:rPr lang="ru-RU"/>
              <a:pPr lvl="0"/>
              <a:t>03.10.2023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7647C-6A9E-410A-BCBC-D5D06BC272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78AAED-5BC8-4247-A000-F72F5BE06F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E73ACC-16C1-411C-A055-03489819DDD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04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87951-3EE2-4A61-9655-F604841E42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646563-451F-4DAA-88EF-DEDD64515BF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AD93A-A59A-4CB9-9442-F66D493B55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3CFB90-8724-4764-8B33-60256F730CA5}" type="datetime1">
              <a:rPr lang="ru-RU"/>
              <a:pPr lvl="0"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2F159-3DFE-480A-A5A3-A7EDA944C3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326C5-49BC-438E-A2D0-8906943770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BC1291-3096-4FE6-B987-ADDBE31AD6D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7634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14FC44-3DA6-45FE-A4B0-1430A681FBC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273844"/>
            <a:ext cx="1971674" cy="435888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A196C5-3028-4558-AD7E-65D74FAFAFA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8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13F09-BE16-43E8-9BCD-659CDC9BC3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011F3D-3188-49FB-9C90-9B7D4EEEC5BB}" type="datetime1">
              <a:rPr lang="ru-RU"/>
              <a:pPr lvl="0"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F1AC75-BBFA-426C-ACD7-ED37304EED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C9EB28-DFE8-4B41-B18F-F40EF1FAAC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A285A4-1E25-4C15-89D8-870A4B4099E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7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887872D-B96B-4D1F-B8FC-2D22DD1C3D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730797"/>
            <a:ext cx="6856921" cy="201132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FFA237B-8F4F-4FCA-8C67-744A92CDAB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478"/>
            <a:ext cx="4015441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C763A65-6A6C-4158-AC11-588CC0A725A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73882" y="1203478"/>
            <a:ext cx="4015441" cy="29825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9498B9D-FEA5-4F66-B68A-9F3519728222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457200" y="2761204"/>
            <a:ext cx="4015441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8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4CBAC8F-BE2C-4B33-88FC-1258437642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730797"/>
            <a:ext cx="6856921" cy="201132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33F601A-F76B-467F-9A9D-DFFD1EDA507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478"/>
            <a:ext cx="4015441" cy="29825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05267A1-487E-43BA-8EBB-7F807D4AD52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73882" y="1203478"/>
            <a:ext cx="4015441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8ECCD57-6475-4F7B-875A-D178C102FAD3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4673882" y="2761204"/>
            <a:ext cx="4015441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8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AEEECE6-6A0F-46B1-A3ED-BBAE91B533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730797"/>
            <a:ext cx="6856921" cy="201132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82F6749-A1D0-4B1A-AF64-04E4582D8A6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57200" y="1203478"/>
            <a:ext cx="4015441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FFB56D5-5032-4A36-BC7B-0E1C7AF752D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73882" y="1203478"/>
            <a:ext cx="4015441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7F88FF0-399F-43A0-B49A-B28766C6B0A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761204"/>
            <a:ext cx="8228877" cy="14223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7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BD3FC90-A65E-456F-B41D-DD4BFEE256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3" cy="8586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ru-RU"/>
              <a:t>Для правки текста заглавия щёлкните мышью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49D4D3C-6076-4362-B6D2-14B8B2A214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3478"/>
            <a:ext cx="8229243" cy="2982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0" cap="none" spc="-1" baseline="0">
          <a:solidFill>
            <a:srgbClr val="000000"/>
          </a:solidFill>
          <a:uFillTx/>
          <a:latin typeface="Arial"/>
        </a:defRPr>
      </a:lvl1pPr>
    </p:titleStyle>
    <p:bodyStyle>
      <a:lvl1pPr marL="431999" marR="0" lvl="0" indent="-323999" defTabSz="914400" rtl="0" fontAlgn="auto" hangingPunct="1">
        <a:lnSpc>
          <a:spcPct val="100000"/>
        </a:lnSpc>
        <a:spcBef>
          <a:spcPts val="141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ru-RU" sz="2800" b="0" i="0" u="none" strike="noStrike" kern="0" cap="none" spc="-1" baseline="0">
          <a:solidFill>
            <a:srgbClr val="000000"/>
          </a:solidFill>
          <a:uFillTx/>
          <a:latin typeface="Arial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1135"/>
        </a:spcBef>
        <a:spcAft>
          <a:spcPts val="0"/>
        </a:spcAft>
        <a:buClr>
          <a:srgbClr val="000000"/>
        </a:buClr>
        <a:buSzPct val="75000"/>
        <a:buFont typeface="Symbol"/>
        <a:buChar char=""/>
        <a:tabLst/>
        <a:defRPr lang="ru-RU" sz="2000" b="0" i="0" u="none" strike="noStrike" kern="0" cap="none" spc="-1" baseline="0">
          <a:solidFill>
            <a:srgbClr val="000000"/>
          </a:solidFill>
          <a:uFillTx/>
          <a:latin typeface="Arial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850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ru-RU" sz="1800" b="0" i="0" u="none" strike="noStrike" kern="0" cap="none" spc="-1" baseline="0">
          <a:solidFill>
            <a:srgbClr val="000000"/>
          </a:solidFill>
          <a:uFillTx/>
          <a:latin typeface="Arial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565"/>
        </a:spcBef>
        <a:spcAft>
          <a:spcPts val="0"/>
        </a:spcAft>
        <a:buClr>
          <a:srgbClr val="000000"/>
        </a:buClr>
        <a:buSzPct val="75000"/>
        <a:buFont typeface="Symbol"/>
        <a:buChar char=""/>
        <a:tabLst/>
        <a:defRPr lang="ru-RU" sz="1800" b="0" i="0" u="none" strike="noStrike" kern="0" cap="none" spc="-1" baseline="0">
          <a:solidFill>
            <a:srgbClr val="000000"/>
          </a:solidFill>
          <a:uFillTx/>
          <a:latin typeface="Arial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28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ru-RU" sz="2000" b="0" i="0" u="none" strike="noStrike" kern="0" cap="none" spc="-1" baseline="0">
          <a:solidFill>
            <a:srgbClr val="000000"/>
          </a:solidFill>
          <a:uFillTx/>
          <a:latin typeface="Arial"/>
        </a:defRPr>
      </a:lvl5pPr>
      <a:lvl6pPr marL="2592003" marR="0" lvl="5" indent="-215999" defTabSz="914400" rtl="0" fontAlgn="auto" hangingPunct="1">
        <a:lnSpc>
          <a:spcPct val="100000"/>
        </a:lnSpc>
        <a:spcBef>
          <a:spcPts val="28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ru-RU" sz="2000" b="0" i="0" u="none" strike="noStrike" kern="0" cap="none" spc="-1" baseline="0">
          <a:solidFill>
            <a:srgbClr val="000000"/>
          </a:solidFill>
          <a:uFillTx/>
          <a:latin typeface="Arial"/>
        </a:defRPr>
      </a:lvl6pPr>
      <a:lvl7pPr marL="3024003" marR="0" lvl="6" indent="-215999" defTabSz="914400" rtl="0" fontAlgn="auto" hangingPunct="1">
        <a:lnSpc>
          <a:spcPct val="100000"/>
        </a:lnSpc>
        <a:spcBef>
          <a:spcPts val="28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ru-RU" sz="2000" b="0" i="0" u="none" strike="noStrike" kern="0" cap="none" spc="-1" baseline="0">
          <a:solidFill>
            <a:srgbClr val="000000"/>
          </a:solidFill>
          <a:uFillTx/>
          <a:latin typeface="Arial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95E7D9A-A512-4557-AD4C-B15C54A589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3" cy="8586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ru-RU"/>
              <a:t>Для правки текста заглавия щёлкните мышью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F078019-BA61-456A-A36C-1D1E720A2A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3478"/>
            <a:ext cx="8229243" cy="2982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0" cap="none" spc="-1" baseline="0">
          <a:solidFill>
            <a:srgbClr val="000000"/>
          </a:solidFill>
          <a:uFillTx/>
          <a:latin typeface="Arial"/>
        </a:defRPr>
      </a:lvl1pPr>
    </p:titleStyle>
    <p:bodyStyle>
      <a:lvl1pPr marL="431999" marR="0" lvl="0" indent="-323999" defTabSz="914400" rtl="0" fontAlgn="auto" hangingPunct="1">
        <a:lnSpc>
          <a:spcPct val="100000"/>
        </a:lnSpc>
        <a:spcBef>
          <a:spcPts val="141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ru-RU" sz="2800" b="0" i="0" u="none" strike="noStrike" kern="0" cap="none" spc="-1" baseline="0">
          <a:solidFill>
            <a:srgbClr val="000000"/>
          </a:solidFill>
          <a:uFillTx/>
          <a:latin typeface="Arial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1135"/>
        </a:spcBef>
        <a:spcAft>
          <a:spcPts val="0"/>
        </a:spcAft>
        <a:buClr>
          <a:srgbClr val="000000"/>
        </a:buClr>
        <a:buSzPct val="75000"/>
        <a:buFont typeface="Symbol"/>
        <a:buChar char=""/>
        <a:tabLst/>
        <a:defRPr lang="ru-RU" sz="2000" b="0" i="0" u="none" strike="noStrike" kern="0" cap="none" spc="-1" baseline="0">
          <a:solidFill>
            <a:srgbClr val="000000"/>
          </a:solidFill>
          <a:uFillTx/>
          <a:latin typeface="Arial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850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ru-RU" sz="1800" b="0" i="0" u="none" strike="noStrike" kern="0" cap="none" spc="-1" baseline="0">
          <a:solidFill>
            <a:srgbClr val="000000"/>
          </a:solidFill>
          <a:uFillTx/>
          <a:latin typeface="Arial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565"/>
        </a:spcBef>
        <a:spcAft>
          <a:spcPts val="0"/>
        </a:spcAft>
        <a:buClr>
          <a:srgbClr val="000000"/>
        </a:buClr>
        <a:buSzPct val="75000"/>
        <a:buFont typeface="Symbol"/>
        <a:buChar char=""/>
        <a:tabLst/>
        <a:defRPr lang="ru-RU" sz="1800" b="0" i="0" u="none" strike="noStrike" kern="0" cap="none" spc="-1" baseline="0">
          <a:solidFill>
            <a:srgbClr val="000000"/>
          </a:solidFill>
          <a:uFillTx/>
          <a:latin typeface="Arial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28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ru-RU" sz="2000" b="0" i="0" u="none" strike="noStrike" kern="0" cap="none" spc="-1" baseline="0">
          <a:solidFill>
            <a:srgbClr val="000000"/>
          </a:solidFill>
          <a:uFillTx/>
          <a:latin typeface="Arial"/>
        </a:defRPr>
      </a:lvl5pPr>
      <a:lvl6pPr marL="2592003" marR="0" lvl="5" indent="-215999" defTabSz="914400" rtl="0" fontAlgn="auto" hangingPunct="1">
        <a:lnSpc>
          <a:spcPct val="100000"/>
        </a:lnSpc>
        <a:spcBef>
          <a:spcPts val="28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ru-RU" sz="2000" b="0" i="0" u="none" strike="noStrike" kern="0" cap="none" spc="-1" baseline="0">
          <a:solidFill>
            <a:srgbClr val="000000"/>
          </a:solidFill>
          <a:uFillTx/>
          <a:latin typeface="Arial"/>
        </a:defRPr>
      </a:lvl6pPr>
      <a:lvl7pPr marL="3024003" marR="0" lvl="6" indent="-215999" defTabSz="914400" rtl="0" fontAlgn="auto" hangingPunct="1">
        <a:lnSpc>
          <a:spcPct val="100000"/>
        </a:lnSpc>
        <a:spcBef>
          <a:spcPts val="28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ru-RU" sz="2000" b="0" i="0" u="none" strike="noStrike" kern="0" cap="none" spc="-1" baseline="0">
          <a:solidFill>
            <a:srgbClr val="000000"/>
          </a:solidFill>
          <a:uFillTx/>
          <a:latin typeface="Arial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E8D2142-DEB1-4FDD-A75D-E6CC9EA293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3" cy="8586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ru-RU"/>
              <a:t>Для правки текста заглавия щёлкните мышью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C9FF07-1046-47F1-BC4F-AFFA3DE9B3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3478"/>
            <a:ext cx="8229243" cy="2982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0" cap="none" spc="-1" baseline="0">
          <a:solidFill>
            <a:srgbClr val="000000"/>
          </a:solidFill>
          <a:uFillTx/>
          <a:latin typeface="Arial"/>
        </a:defRPr>
      </a:lvl1pPr>
    </p:titleStyle>
    <p:bodyStyle>
      <a:lvl1pPr marL="431999" marR="0" lvl="0" indent="-323999" defTabSz="914400" rtl="0" fontAlgn="auto" hangingPunct="1">
        <a:lnSpc>
          <a:spcPct val="100000"/>
        </a:lnSpc>
        <a:spcBef>
          <a:spcPts val="141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ru-RU" sz="2800" b="0" i="0" u="none" strike="noStrike" kern="0" cap="none" spc="-1" baseline="0">
          <a:solidFill>
            <a:srgbClr val="000000"/>
          </a:solidFill>
          <a:uFillTx/>
          <a:latin typeface="Arial"/>
        </a:defRPr>
      </a:lvl1pPr>
      <a:lvl2pPr marL="863979" marR="0" lvl="1" indent="-323990" defTabSz="914400" rtl="0" fontAlgn="auto" hangingPunct="1">
        <a:lnSpc>
          <a:spcPct val="100000"/>
        </a:lnSpc>
        <a:spcBef>
          <a:spcPts val="1135"/>
        </a:spcBef>
        <a:spcAft>
          <a:spcPts val="0"/>
        </a:spcAft>
        <a:buClr>
          <a:srgbClr val="000000"/>
        </a:buClr>
        <a:buSzPct val="75000"/>
        <a:buFont typeface="Symbol"/>
        <a:buChar char=""/>
        <a:tabLst/>
        <a:defRPr lang="ru-RU" sz="2000" b="0" i="0" u="none" strike="noStrike" kern="0" cap="none" spc="-1" baseline="0">
          <a:solidFill>
            <a:srgbClr val="000000"/>
          </a:solidFill>
          <a:uFillTx/>
          <a:latin typeface="Arial"/>
        </a:defRPr>
      </a:lvl2pPr>
      <a:lvl3pPr marL="1295969" marR="0" lvl="2" indent="-287990" defTabSz="914400" rtl="0" fontAlgn="auto" hangingPunct="1">
        <a:lnSpc>
          <a:spcPct val="100000"/>
        </a:lnSpc>
        <a:spcBef>
          <a:spcPts val="850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ru-RU" sz="1800" b="0" i="0" u="none" strike="noStrike" kern="0" cap="none" spc="-1" baseline="0">
          <a:solidFill>
            <a:srgbClr val="000000"/>
          </a:solidFill>
          <a:uFillTx/>
          <a:latin typeface="Arial"/>
        </a:defRPr>
      </a:lvl3pPr>
      <a:lvl4pPr marL="1727959" marR="0" lvl="3" indent="-215999" defTabSz="914400" rtl="0" fontAlgn="auto" hangingPunct="1">
        <a:lnSpc>
          <a:spcPct val="100000"/>
        </a:lnSpc>
        <a:spcBef>
          <a:spcPts val="565"/>
        </a:spcBef>
        <a:spcAft>
          <a:spcPts val="0"/>
        </a:spcAft>
        <a:buClr>
          <a:srgbClr val="000000"/>
        </a:buClr>
        <a:buSzPct val="75000"/>
        <a:buFont typeface="Symbol"/>
        <a:buChar char=""/>
        <a:tabLst/>
        <a:defRPr lang="ru-RU" sz="1800" b="0" i="0" u="none" strike="noStrike" kern="0" cap="none" spc="-1" baseline="0">
          <a:solidFill>
            <a:srgbClr val="000000"/>
          </a:solidFill>
          <a:uFillTx/>
          <a:latin typeface="Arial"/>
        </a:defRPr>
      </a:lvl4pPr>
      <a:lvl5pPr marL="2159949" marR="0" lvl="4" indent="-215999" defTabSz="914400" rtl="0" fontAlgn="auto" hangingPunct="1">
        <a:lnSpc>
          <a:spcPct val="100000"/>
        </a:lnSpc>
        <a:spcBef>
          <a:spcPts val="28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ru-RU" sz="2000" b="0" i="0" u="none" strike="noStrike" kern="0" cap="none" spc="-1" baseline="0">
          <a:solidFill>
            <a:srgbClr val="000000"/>
          </a:solidFill>
          <a:uFillTx/>
          <a:latin typeface="Arial"/>
        </a:defRPr>
      </a:lvl5pPr>
      <a:lvl6pPr marL="2591939" marR="0" lvl="5" indent="-215999" defTabSz="914400" rtl="0" fontAlgn="auto" hangingPunct="1">
        <a:lnSpc>
          <a:spcPct val="100000"/>
        </a:lnSpc>
        <a:spcBef>
          <a:spcPts val="28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ru-RU" sz="2000" b="0" i="0" u="none" strike="noStrike" kern="0" cap="none" spc="-1" baseline="0">
          <a:solidFill>
            <a:srgbClr val="000000"/>
          </a:solidFill>
          <a:uFillTx/>
          <a:latin typeface="Arial"/>
        </a:defRPr>
      </a:lvl6pPr>
      <a:lvl7pPr marL="3023920" marR="0" lvl="6" indent="-215999" defTabSz="914400" rtl="0" fontAlgn="auto" hangingPunct="1">
        <a:lnSpc>
          <a:spcPct val="100000"/>
        </a:lnSpc>
        <a:spcBef>
          <a:spcPts val="28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ru-RU" sz="2000" b="0" i="0" u="none" strike="noStrike" kern="0" cap="none" spc="-1" baseline="0">
          <a:solidFill>
            <a:srgbClr val="000000"/>
          </a:solidFill>
          <a:uFillTx/>
          <a:latin typeface="Arial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1D4E217-9E94-4067-B606-8DBBFA06F7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3" cy="8586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ru-RU"/>
              <a:t>Для правки текста заглавия щёлкните мышью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F2C0634-7E28-4823-8B40-7672A338DE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3478"/>
            <a:ext cx="8229243" cy="2982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0" cap="none" spc="-1" baseline="0">
          <a:solidFill>
            <a:srgbClr val="000000"/>
          </a:solidFill>
          <a:uFillTx/>
          <a:latin typeface="Arial"/>
        </a:defRPr>
      </a:lvl1pPr>
    </p:titleStyle>
    <p:bodyStyle>
      <a:lvl1pPr marL="431999" marR="0" lvl="0" indent="-323999" defTabSz="914400" rtl="0" fontAlgn="auto" hangingPunct="1">
        <a:lnSpc>
          <a:spcPct val="100000"/>
        </a:lnSpc>
        <a:spcBef>
          <a:spcPts val="141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ru-RU" sz="2800" b="0" i="0" u="none" strike="noStrike" kern="0" cap="none" spc="-1" baseline="0">
          <a:solidFill>
            <a:srgbClr val="000000"/>
          </a:solidFill>
          <a:uFillTx/>
          <a:latin typeface="Arial"/>
        </a:defRPr>
      </a:lvl1pPr>
      <a:lvl2pPr marL="863979" marR="0" lvl="1" indent="-323990" defTabSz="914400" rtl="0" fontAlgn="auto" hangingPunct="1">
        <a:lnSpc>
          <a:spcPct val="100000"/>
        </a:lnSpc>
        <a:spcBef>
          <a:spcPts val="1135"/>
        </a:spcBef>
        <a:spcAft>
          <a:spcPts val="0"/>
        </a:spcAft>
        <a:buClr>
          <a:srgbClr val="000000"/>
        </a:buClr>
        <a:buSzPct val="75000"/>
        <a:buFont typeface="Symbol"/>
        <a:buChar char=""/>
        <a:tabLst/>
        <a:defRPr lang="ru-RU" sz="2000" b="0" i="0" u="none" strike="noStrike" kern="0" cap="none" spc="-1" baseline="0">
          <a:solidFill>
            <a:srgbClr val="000000"/>
          </a:solidFill>
          <a:uFillTx/>
          <a:latin typeface="Arial"/>
        </a:defRPr>
      </a:lvl2pPr>
      <a:lvl3pPr marL="1295969" marR="0" lvl="2" indent="-287990" defTabSz="914400" rtl="0" fontAlgn="auto" hangingPunct="1">
        <a:lnSpc>
          <a:spcPct val="100000"/>
        </a:lnSpc>
        <a:spcBef>
          <a:spcPts val="850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ru-RU" sz="1800" b="0" i="0" u="none" strike="noStrike" kern="0" cap="none" spc="-1" baseline="0">
          <a:solidFill>
            <a:srgbClr val="000000"/>
          </a:solidFill>
          <a:uFillTx/>
          <a:latin typeface="Arial"/>
        </a:defRPr>
      </a:lvl3pPr>
      <a:lvl4pPr marL="1727959" marR="0" lvl="3" indent="-215999" defTabSz="914400" rtl="0" fontAlgn="auto" hangingPunct="1">
        <a:lnSpc>
          <a:spcPct val="100000"/>
        </a:lnSpc>
        <a:spcBef>
          <a:spcPts val="565"/>
        </a:spcBef>
        <a:spcAft>
          <a:spcPts val="0"/>
        </a:spcAft>
        <a:buClr>
          <a:srgbClr val="000000"/>
        </a:buClr>
        <a:buSzPct val="75000"/>
        <a:buFont typeface="Symbol"/>
        <a:buChar char=""/>
        <a:tabLst/>
        <a:defRPr lang="ru-RU" sz="1800" b="0" i="0" u="none" strike="noStrike" kern="0" cap="none" spc="-1" baseline="0">
          <a:solidFill>
            <a:srgbClr val="000000"/>
          </a:solidFill>
          <a:uFillTx/>
          <a:latin typeface="Arial"/>
        </a:defRPr>
      </a:lvl4pPr>
      <a:lvl5pPr marL="2159949" marR="0" lvl="4" indent="-215999" defTabSz="914400" rtl="0" fontAlgn="auto" hangingPunct="1">
        <a:lnSpc>
          <a:spcPct val="100000"/>
        </a:lnSpc>
        <a:spcBef>
          <a:spcPts val="28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ru-RU" sz="2000" b="0" i="0" u="none" strike="noStrike" kern="0" cap="none" spc="-1" baseline="0">
          <a:solidFill>
            <a:srgbClr val="000000"/>
          </a:solidFill>
          <a:uFillTx/>
          <a:latin typeface="Arial"/>
        </a:defRPr>
      </a:lvl5pPr>
      <a:lvl6pPr marL="2591939" marR="0" lvl="5" indent="-215999" defTabSz="914400" rtl="0" fontAlgn="auto" hangingPunct="1">
        <a:lnSpc>
          <a:spcPct val="100000"/>
        </a:lnSpc>
        <a:spcBef>
          <a:spcPts val="28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ru-RU" sz="2000" b="0" i="0" u="none" strike="noStrike" kern="0" cap="none" spc="-1" baseline="0">
          <a:solidFill>
            <a:srgbClr val="000000"/>
          </a:solidFill>
          <a:uFillTx/>
          <a:latin typeface="Arial"/>
        </a:defRPr>
      </a:lvl6pPr>
      <a:lvl7pPr marL="3023920" marR="0" lvl="6" indent="-215999" defTabSz="914400" rtl="0" fontAlgn="auto" hangingPunct="1">
        <a:lnSpc>
          <a:spcPct val="100000"/>
        </a:lnSpc>
        <a:spcBef>
          <a:spcPts val="28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ru-RU" sz="2000" b="0" i="0" u="none" strike="noStrike" kern="0" cap="none" spc="-1" baseline="0">
          <a:solidFill>
            <a:srgbClr val="000000"/>
          </a:solidFill>
          <a:uFillTx/>
          <a:latin typeface="Arial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01835-E214-43D7-A3C4-F5D107F143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4178D1-339A-402E-BFF3-EB911E6B9D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369222"/>
            <a:ext cx="7886700" cy="32635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751AAB-FF56-439D-BBD1-5FC93F7B588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476726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543FD27-D472-438B-8E36-519E2B049F98}" type="datetime1">
              <a:rPr lang="ru-RU"/>
              <a:pPr lvl="0"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6C70B2-7F58-4A92-8E04-BC55F9BE2E3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4767260"/>
            <a:ext cx="3086099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E4D711-C292-423E-BF7D-3531C950536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476726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CAFD669-D928-4294-9BAA-FBB897E75FF3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0" marR="0" lvl="0" indent="0" algn="l" defTabSz="685763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33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71440" marR="0" lvl="0" indent="-171440" algn="l" defTabSz="685763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ru-RU" sz="21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14322" marR="0" lvl="1" indent="-171440" algn="l" defTabSz="685763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857204" marR="0" lvl="2" indent="-171440" algn="l" defTabSz="685763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ru-RU" sz="15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200085" marR="0" lvl="3" indent="-171440" algn="l" defTabSz="685763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ru-RU" sz="135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542976" marR="0" lvl="4" indent="-171440" algn="l" defTabSz="685763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ru-RU" sz="135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2E2551E-CA55-42DB-9B28-26BD5958B96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F789E7-D0AB-4AA8-AE27-252191CEC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450" y="3646098"/>
            <a:ext cx="6990075" cy="8300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E61C28-E23A-4DDA-83C4-AD8829F22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960" y="3843923"/>
            <a:ext cx="434428" cy="434428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73A9855-2EDB-45D8-87EA-E763A9477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6044" y="390654"/>
            <a:ext cx="1885095" cy="704709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E85156A-BF4F-4672-A8CB-F6FCEC14761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01475" y="3754196"/>
            <a:ext cx="5430002" cy="613882"/>
          </a:xfrm>
        </p:spPr>
        <p:txBody>
          <a:bodyPr anchorCtr="0"/>
          <a:lstStyle/>
          <a:p>
            <a:pPr lvl="0" algn="l"/>
            <a:endParaRPr lang="ru-RU" sz="1000" b="1" dirty="0">
              <a:solidFill>
                <a:srgbClr val="FFFFFF"/>
              </a:solidFill>
              <a:latin typeface="Arial" pitchFamily="34"/>
            </a:endParaRPr>
          </a:p>
          <a:p>
            <a:pPr lvl="0" algn="l"/>
            <a:r>
              <a:rPr lang="ru-RU" sz="1950" b="1" dirty="0">
                <a:solidFill>
                  <a:srgbClr val="FFFFFF"/>
                </a:solidFill>
                <a:latin typeface="Arial" pitchFamily="34"/>
              </a:rPr>
              <a:t>Волков Владислав Дмитриевич</a:t>
            </a:r>
            <a:endParaRPr lang="ru-RU" sz="1125" dirty="0">
              <a:solidFill>
                <a:srgbClr val="FFFFFF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35454CE-B158-43A6-B476-3D4EC4DA699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6044" y="1486017"/>
            <a:ext cx="8146471" cy="1678783"/>
          </a:xfrm>
        </p:spPr>
        <p:txBody>
          <a:bodyPr anchorCtr="0"/>
          <a:lstStyle/>
          <a:p>
            <a:pPr lvl="0" algn="l">
              <a:lnSpc>
                <a:spcPts val="6000"/>
              </a:lnSpc>
            </a:pPr>
            <a:r>
              <a:rPr lang="ru-RU" sz="4950" b="1" dirty="0">
                <a:solidFill>
                  <a:srgbClr val="FFFFFF"/>
                </a:solidFill>
                <a:latin typeface="Arial" pitchFamily="34"/>
              </a:rPr>
              <a:t>НДФЛ и страховые взносы в 2023 году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76532CB6-A34F-4266-BA76-8C16A3AB5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60" y="648428"/>
            <a:ext cx="9150885" cy="6096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1C9FFF5-C07E-432C-B150-196B272F1F16}"/>
              </a:ext>
            </a:extLst>
          </p:cNvPr>
          <p:cNvSpPr txBox="1"/>
          <p:nvPr/>
        </p:nvSpPr>
        <p:spPr>
          <a:xfrm>
            <a:off x="6437" y="607947"/>
            <a:ext cx="9137562" cy="650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b" anchorCtr="1" compatLnSpc="1">
            <a:noAutofit/>
          </a:bodyPr>
          <a:lstStyle/>
          <a:p>
            <a:pPr marL="0" marR="0" lvl="0" indent="0" algn="ctr" defTabSz="1042662" rtl="0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b="1" i="0" u="none" strike="noStrike" kern="1200" cap="none" spc="0" baseline="0">
                <a:solidFill>
                  <a:srgbClr val="0D0D0D"/>
                </a:solidFill>
                <a:uFillTx/>
                <a:latin typeface="Calibri" pitchFamily="34"/>
                <a:ea typeface="DejaVu Sans"/>
                <a:cs typeface="Calibri" pitchFamily="34"/>
              </a:rPr>
              <a:t>Изменения законодательства </a:t>
            </a:r>
            <a:r>
              <a:rPr lang="ru-RU" sz="19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2023-2024 гг.</a:t>
            </a:r>
          </a:p>
          <a:p>
            <a:pPr marL="0" marR="0" lvl="0" indent="0" algn="ctr" defTabSz="1042662" rtl="0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Для физических лиц</a:t>
            </a:r>
            <a:r>
              <a:rPr lang="en-US" sz="19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 </a:t>
            </a:r>
            <a:endParaRPr lang="ru-RU" sz="19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4" name="Прямоугольник: загнутый угол 4">
            <a:extLst>
              <a:ext uri="{FF2B5EF4-FFF2-40B4-BE49-F238E27FC236}">
                <a16:creationId xmlns:a16="http://schemas.microsoft.com/office/drawing/2014/main" id="{DBE53CB6-9337-440C-B0AC-D39B30E1D9C6}"/>
              </a:ext>
            </a:extLst>
          </p:cNvPr>
          <p:cNvSpPr/>
          <p:nvPr/>
        </p:nvSpPr>
        <p:spPr>
          <a:xfrm>
            <a:off x="178125" y="1222964"/>
            <a:ext cx="8784979" cy="368887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000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FFFFFF"/>
          </a:solidFill>
          <a:ln w="3172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2D949D2-5700-4FC1-914F-17B2397F6161}"/>
              </a:ext>
            </a:extLst>
          </p:cNvPr>
          <p:cNvSpPr txBox="1"/>
          <p:nvPr/>
        </p:nvSpPr>
        <p:spPr>
          <a:xfrm>
            <a:off x="179990" y="1211662"/>
            <a:ext cx="741682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16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29.05.2023 № 200-ФЗ</a:t>
            </a:r>
          </a:p>
        </p:txBody>
      </p:sp>
      <p:sp>
        <p:nvSpPr>
          <p:cNvPr id="6" name="Graphic 235">
            <a:extLst>
              <a:ext uri="{FF2B5EF4-FFF2-40B4-BE49-F238E27FC236}">
                <a16:creationId xmlns:a16="http://schemas.microsoft.com/office/drawing/2014/main" id="{D8ABF35F-C524-4D95-9011-0A25761A50D7}"/>
              </a:ext>
            </a:extLst>
          </p:cNvPr>
          <p:cNvSpPr/>
          <p:nvPr/>
        </p:nvSpPr>
        <p:spPr>
          <a:xfrm>
            <a:off x="1835694" y="714283"/>
            <a:ext cx="304796" cy="3047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9638"/>
              <a:gd name="f8" fmla="val 15976"/>
              <a:gd name="f9" fmla="val 16820"/>
              <a:gd name="f10" fmla="val 14693"/>
              <a:gd name="f11" fmla="val 16504"/>
              <a:gd name="f12" fmla="val 14549"/>
              <a:gd name="f13" fmla="val 16232"/>
              <a:gd name="f14" fmla="val 14324"/>
              <a:gd name="f15" fmla="val 16032"/>
              <a:gd name="f16" fmla="val 14040"/>
              <a:gd name="f17" fmla="val 15838"/>
              <a:gd name="f18" fmla="val 13764"/>
              <a:gd name="f19" fmla="val 15823"/>
              <a:gd name="f20" fmla="val 13401"/>
              <a:gd name="f21" fmla="val 15994"/>
              <a:gd name="f22" fmla="val 13110"/>
              <a:gd name="f23" fmla="val 16618"/>
              <a:gd name="f24" fmla="val 12024"/>
              <a:gd name="f25" fmla="val 16945"/>
              <a:gd name="f26" fmla="val 10793"/>
              <a:gd name="f27" fmla="val 16943"/>
              <a:gd name="f28" fmla="val 9540"/>
              <a:gd name="f29" fmla="val 7144"/>
              <a:gd name="f30" fmla="val 15774"/>
              <a:gd name="f31" fmla="val 4725"/>
              <a:gd name="f32" fmla="val 13163"/>
              <a:gd name="f33" fmla="val 12844"/>
              <a:gd name="f34" fmla="val 4724"/>
              <a:gd name="f35" fmla="val 12526"/>
              <a:gd name="f36" fmla="val 4764"/>
              <a:gd name="f37" fmla="val 12218"/>
              <a:gd name="f38" fmla="val 4844"/>
              <a:gd name="f39" fmla="val 4835"/>
              <a:gd name="f40" fmla="val 4825"/>
              <a:gd name="f41" fmla="val 4815"/>
              <a:gd name="f42" fmla="val 2419"/>
              <a:gd name="f43" fmla="val 11049"/>
              <a:gd name="f44" fmla="val 8438"/>
              <a:gd name="f45" fmla="val 5826"/>
              <a:gd name="f46" fmla="val 4658"/>
              <a:gd name="f47" fmla="val 4654"/>
              <a:gd name="f48" fmla="val 6069"/>
              <a:gd name="f49" fmla="val 4982"/>
              <a:gd name="f50" fmla="val 7301"/>
              <a:gd name="f51" fmla="val 5607"/>
              <a:gd name="f52" fmla="val 8387"/>
              <a:gd name="f53" fmla="val 5776"/>
              <a:gd name="f54" fmla="val 8677"/>
              <a:gd name="f55" fmla="val 5761"/>
              <a:gd name="f56" fmla="val 9040"/>
              <a:gd name="f57" fmla="val 5568"/>
              <a:gd name="f58" fmla="val 9315"/>
              <a:gd name="f59" fmla="val 5368"/>
              <a:gd name="f60" fmla="val 9599"/>
              <a:gd name="f61" fmla="val 5096"/>
              <a:gd name="f62" fmla="val 9824"/>
              <a:gd name="f63" fmla="val 4780"/>
              <a:gd name="f64" fmla="val 9968"/>
              <a:gd name="f65" fmla="val 1962"/>
              <a:gd name="f66" fmla="val 11251"/>
              <a:gd name="f67" fmla="val 768"/>
              <a:gd name="f68" fmla="val 11796"/>
              <a:gd name="f69" fmla="val 2"/>
              <a:gd name="f70" fmla="val 12986"/>
              <a:gd name="f71" fmla="val 14299"/>
              <a:gd name="f72" fmla="val 15165"/>
              <a:gd name="f73" fmla="val 15878"/>
              <a:gd name="f74" fmla="val 608"/>
              <a:gd name="f75" fmla="val 16353"/>
              <a:gd name="f76" fmla="val 3696"/>
              <a:gd name="f77" fmla="val 16663"/>
              <a:gd name="f78" fmla="val 3719"/>
              <a:gd name="f79" fmla="val 3741"/>
              <a:gd name="f80" fmla="val 3763"/>
              <a:gd name="f81" fmla="val 4136"/>
              <a:gd name="f82" fmla="val 16682"/>
              <a:gd name="f83" fmla="val 4453"/>
              <a:gd name="f84" fmla="val 16395"/>
              <a:gd name="f85" fmla="val 4472"/>
              <a:gd name="f86" fmla="val 16022"/>
              <a:gd name="f87" fmla="val 4491"/>
              <a:gd name="f88" fmla="val 15649"/>
              <a:gd name="f89" fmla="val 4203"/>
              <a:gd name="f90" fmla="val 15332"/>
              <a:gd name="f91" fmla="val 3831"/>
              <a:gd name="f92" fmla="val 15313"/>
              <a:gd name="f93" fmla="val 2990"/>
              <a:gd name="f94" fmla="val 15262"/>
              <a:gd name="f95" fmla="val 2158"/>
              <a:gd name="f96" fmla="val 15116"/>
              <a:gd name="f97" fmla="val 1350"/>
              <a:gd name="f98" fmla="val 14878"/>
              <a:gd name="f99" fmla="val 1351"/>
              <a:gd name="f100" fmla="val 13516"/>
              <a:gd name="f101" fmla="val 1808"/>
              <a:gd name="f102" fmla="val 12805"/>
              <a:gd name="f103" fmla="val 2520"/>
              <a:gd name="f104" fmla="val 12479"/>
              <a:gd name="f105" fmla="val 5339"/>
              <a:gd name="f106" fmla="val 11197"/>
              <a:gd name="f107" fmla="val 5874"/>
              <a:gd name="f108" fmla="val 10954"/>
              <a:gd name="f109" fmla="val 6334"/>
              <a:gd name="f110" fmla="val 10572"/>
              <a:gd name="f111" fmla="val 6672"/>
              <a:gd name="f112" fmla="val 10091"/>
              <a:gd name="f113" fmla="val 7179"/>
              <a:gd name="f114" fmla="val 9377"/>
              <a:gd name="f115" fmla="val 7213"/>
              <a:gd name="f116" fmla="val 8430"/>
              <a:gd name="f117" fmla="val 6758"/>
              <a:gd name="f118" fmla="val 7681"/>
              <a:gd name="f119" fmla="val 6265"/>
              <a:gd name="f120" fmla="val 6807"/>
              <a:gd name="f121" fmla="val 6006"/>
              <a:gd name="f122" fmla="val 5819"/>
              <a:gd name="f123" fmla="val 6008"/>
              <a:gd name="f124" fmla="val 4236"/>
              <a:gd name="f125" fmla="val 6124"/>
              <a:gd name="f126" fmla="val 10751"/>
              <a:gd name="f127" fmla="val 10868"/>
              <a:gd name="f128" fmla="val 10864"/>
              <a:gd name="f129" fmla="val 5089"/>
              <a:gd name="f130" fmla="val 10841"/>
              <a:gd name="f131" fmla="val 5362"/>
              <a:gd name="f132" fmla="val 10800"/>
              <a:gd name="f133" fmla="val 5633"/>
              <a:gd name="f134" fmla="val 9827"/>
              <a:gd name="f135" fmla="val 6695"/>
              <a:gd name="f136" fmla="val 9317"/>
              <a:gd name="f137" fmla="val 8101"/>
              <a:gd name="f138" fmla="val 9383"/>
              <a:gd name="f139" fmla="val 9379"/>
              <a:gd name="f140" fmla="val 10794"/>
              <a:gd name="f141" fmla="val 9707"/>
              <a:gd name="f142" fmla="val 12026"/>
              <a:gd name="f143" fmla="val 10332"/>
              <a:gd name="f144" fmla="val 13112"/>
              <a:gd name="f145" fmla="val 10502"/>
              <a:gd name="f146" fmla="val 13403"/>
              <a:gd name="f147" fmla="val 10487"/>
              <a:gd name="f148" fmla="val 13766"/>
              <a:gd name="f149" fmla="val 10293"/>
              <a:gd name="f150" fmla="val 14042"/>
              <a:gd name="f151" fmla="val 10093"/>
              <a:gd name="f152" fmla="val 14326"/>
              <a:gd name="f153" fmla="val 9821"/>
              <a:gd name="f154" fmla="val 14551"/>
              <a:gd name="f155" fmla="val 9505"/>
              <a:gd name="f156" fmla="val 14695"/>
              <a:gd name="f157" fmla="val 6687"/>
              <a:gd name="f158" fmla="val 15978"/>
              <a:gd name="f159" fmla="val 5494"/>
              <a:gd name="f160" fmla="val 16522"/>
              <a:gd name="f161" fmla="val 4728"/>
              <a:gd name="f162" fmla="val 17712"/>
              <a:gd name="f163" fmla="val 19024"/>
              <a:gd name="f164" fmla="val 19890"/>
              <a:gd name="f165" fmla="val 20313"/>
              <a:gd name="f166" fmla="val 21598"/>
              <a:gd name="f167" fmla="val 17711"/>
              <a:gd name="f168" fmla="val 20832"/>
              <a:gd name="f169" fmla="val 16521"/>
              <a:gd name="f170" fmla="+- 0 0 -90"/>
              <a:gd name="f171" fmla="+- 0 0 -180"/>
              <a:gd name="f172" fmla="+- 0 0 -270"/>
              <a:gd name="f173" fmla="+- 0 0 -360"/>
              <a:gd name="f174" fmla="*/ f3 1 21600"/>
              <a:gd name="f175" fmla="*/ f4 1 21600"/>
              <a:gd name="f176" fmla="+- f6 0 f5"/>
              <a:gd name="f177" fmla="*/ f170 f0 1"/>
              <a:gd name="f178" fmla="*/ f171 f0 1"/>
              <a:gd name="f179" fmla="*/ f172 f0 1"/>
              <a:gd name="f180" fmla="*/ f173 f0 1"/>
              <a:gd name="f181" fmla="*/ f176 1 2"/>
              <a:gd name="f182" fmla="*/ f176 1 21600"/>
              <a:gd name="f183" fmla="*/ f177 1 f2"/>
              <a:gd name="f184" fmla="*/ f178 1 f2"/>
              <a:gd name="f185" fmla="*/ f179 1 f2"/>
              <a:gd name="f186" fmla="*/ f180 1 f2"/>
              <a:gd name="f187" fmla="*/ f181 1 f182"/>
              <a:gd name="f188" fmla="*/ 0 1 f182"/>
              <a:gd name="f189" fmla="*/ f6 1 f182"/>
              <a:gd name="f190" fmla="+- f183 0 f1"/>
              <a:gd name="f191" fmla="+- f184 0 f1"/>
              <a:gd name="f192" fmla="+- f185 0 f1"/>
              <a:gd name="f193" fmla="+- f186 0 f1"/>
              <a:gd name="f194" fmla="*/ f188 f174 1"/>
              <a:gd name="f195" fmla="*/ f189 f174 1"/>
              <a:gd name="f196" fmla="*/ f189 f175 1"/>
              <a:gd name="f197" fmla="*/ f188 f175 1"/>
              <a:gd name="f198" fmla="*/ f187 f174 1"/>
              <a:gd name="f199" fmla="*/ f187 f1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0">
                <a:pos x="f198" y="f199"/>
              </a:cxn>
              <a:cxn ang="f191">
                <a:pos x="f198" y="f199"/>
              </a:cxn>
              <a:cxn ang="f192">
                <a:pos x="f198" y="f199"/>
              </a:cxn>
              <a:cxn ang="f193">
                <a:pos x="f198" y="f199"/>
              </a:cxn>
            </a:cxnLst>
            <a:rect l="f194" t="f197" r="f195" b="f196"/>
            <a:pathLst>
              <a:path w="21600" h="21600">
                <a:moveTo>
                  <a:pt x="f7" y="f8"/>
                </a:move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7" y="f29"/>
                  <a:pt x="f30" y="f31"/>
                  <a:pt x="f32" y="f31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7" y="f39"/>
                  <a:pt x="f37" y="f40"/>
                  <a:pt x="f37" y="f41"/>
                </a:cubicBezTo>
                <a:cubicBezTo>
                  <a:pt x="f37" y="f42"/>
                  <a:pt x="f43" y="f5"/>
                  <a:pt x="f44" y="f5"/>
                </a:cubicBezTo>
                <a:cubicBezTo>
                  <a:pt x="f45" y="f5"/>
                  <a:pt x="f46" y="f42"/>
                  <a:pt x="f46" y="f41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lnTo>
                  <a:pt x="f65" y="f66"/>
                </a:lnTo>
                <a:cubicBezTo>
                  <a:pt x="f67" y="f68"/>
                  <a:pt x="f69" y="f70"/>
                  <a:pt x="f5" y="f71"/>
                </a:cubicBezTo>
                <a:lnTo>
                  <a:pt x="f5" y="f72"/>
                </a:lnTo>
                <a:cubicBezTo>
                  <a:pt x="f5" y="f73"/>
                  <a:pt x="f74" y="f75"/>
                  <a:pt x="f76" y="f77"/>
                </a:cubicBezTo>
                <a:cubicBezTo>
                  <a:pt x="f78" y="f77"/>
                  <a:pt x="f79" y="f77"/>
                  <a:pt x="f80" y="f77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lnTo>
                  <a:pt x="f97" y="f71"/>
                </a:ln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41"/>
                </a:cubicBezTo>
                <a:cubicBezTo>
                  <a:pt x="f123" y="f124"/>
                  <a:pt x="f125" y="f97"/>
                  <a:pt x="f44" y="f97"/>
                </a:cubicBezTo>
                <a:cubicBezTo>
                  <a:pt x="f126" y="f97"/>
                  <a:pt x="f127" y="f124"/>
                  <a:pt x="f127" y="f41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2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31" y="f163"/>
                </a:cubicBezTo>
                <a:lnTo>
                  <a:pt x="f31" y="f164"/>
                </a:lnTo>
                <a:cubicBezTo>
                  <a:pt x="f31" y="f165"/>
                  <a:pt x="f31" y="f6"/>
                  <a:pt x="f32" y="f6"/>
                </a:cubicBezTo>
                <a:cubicBezTo>
                  <a:pt x="f6" y="f6"/>
                  <a:pt x="f6" y="f165"/>
                  <a:pt x="f6" y="f164"/>
                </a:cubicBezTo>
                <a:lnTo>
                  <a:pt x="f6" y="f163"/>
                </a:lnTo>
                <a:cubicBezTo>
                  <a:pt x="f166" y="f167"/>
                  <a:pt x="f168" y="f169"/>
                  <a:pt x="f7" y="f8"/>
                </a:cubicBezTo>
                <a:close/>
              </a:path>
            </a:pathLst>
          </a:custGeom>
          <a:solidFill>
            <a:srgbClr val="F97407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F9BDB8BB-CE2C-4BF4-A310-7F392A74002C}"/>
              </a:ext>
            </a:extLst>
          </p:cNvPr>
          <p:cNvSpPr/>
          <p:nvPr/>
        </p:nvSpPr>
        <p:spPr>
          <a:xfrm>
            <a:off x="154423" y="1724567"/>
            <a:ext cx="8810536" cy="94823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47877" tIns="23756" rIns="47877" bIns="23756" anchor="t" anchorCtr="0" compatLnSpc="1">
            <a:spAutoFit/>
          </a:bodyPr>
          <a:lstStyle/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В перечень доходов, освобождаемых от НДФЛ, </a:t>
            </a:r>
            <a:r>
              <a:rPr lang="ru-RU" sz="14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включена материальная поддержка</a:t>
            </a:r>
            <a:r>
              <a:rPr lang="ru-RU" sz="14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, оказываемая нуждающимся обучающимся в соответствии со статьей 36 Федерального закона от 29 декабря 2012 года </a:t>
            </a:r>
            <a:br>
              <a:rPr lang="ru-RU" sz="14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</a:br>
            <a:r>
              <a:rPr lang="ru-RU" sz="14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№ 273-ФЗ «Об образовании в Российской Федерации».</a:t>
            </a: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Норма вступает в силу с 1 января 2024 года </a:t>
            </a:r>
            <a:r>
              <a:rPr lang="ru-RU" sz="1400" b="0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(внесены изменения в п. 11 и 28 ст. 217 НК РФ).</a:t>
            </a:r>
          </a:p>
        </p:txBody>
      </p:sp>
      <p:sp>
        <p:nvSpPr>
          <p:cNvPr id="8" name="Graphic 2">
            <a:extLst>
              <a:ext uri="{FF2B5EF4-FFF2-40B4-BE49-F238E27FC236}">
                <a16:creationId xmlns:a16="http://schemas.microsoft.com/office/drawing/2014/main" id="{98178734-634D-41B7-AD4D-1FB486076E58}"/>
              </a:ext>
            </a:extLst>
          </p:cNvPr>
          <p:cNvSpPr/>
          <p:nvPr/>
        </p:nvSpPr>
        <p:spPr>
          <a:xfrm>
            <a:off x="179981" y="1790834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9" name="Прямоугольник: загнутый угол 12">
            <a:extLst>
              <a:ext uri="{FF2B5EF4-FFF2-40B4-BE49-F238E27FC236}">
                <a16:creationId xmlns:a16="http://schemas.microsoft.com/office/drawing/2014/main" id="{4CE2CBCE-049D-422D-B2FD-9E3A21B3EFAA}"/>
              </a:ext>
            </a:extLst>
          </p:cNvPr>
          <p:cNvSpPr/>
          <p:nvPr/>
        </p:nvSpPr>
        <p:spPr>
          <a:xfrm>
            <a:off x="178125" y="2790218"/>
            <a:ext cx="8784979" cy="368887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000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FFFFFF"/>
          </a:solidFill>
          <a:ln w="3172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AFF86BD3-4FE6-47BE-84C6-8038BF8996EC}"/>
              </a:ext>
            </a:extLst>
          </p:cNvPr>
          <p:cNvSpPr txBox="1"/>
          <p:nvPr/>
        </p:nvSpPr>
        <p:spPr>
          <a:xfrm>
            <a:off x="179990" y="2785481"/>
            <a:ext cx="741682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16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29.05.2023 № 201-ФЗ</a:t>
            </a:r>
          </a:p>
        </p:txBody>
      </p:sp>
      <p:sp>
        <p:nvSpPr>
          <p:cNvPr id="11" name="CustomShape 4">
            <a:extLst>
              <a:ext uri="{FF2B5EF4-FFF2-40B4-BE49-F238E27FC236}">
                <a16:creationId xmlns:a16="http://schemas.microsoft.com/office/drawing/2014/main" id="{2CBE8767-49B7-42EF-81F1-E1043D2ABB68}"/>
              </a:ext>
            </a:extLst>
          </p:cNvPr>
          <p:cNvSpPr/>
          <p:nvPr/>
        </p:nvSpPr>
        <p:spPr>
          <a:xfrm>
            <a:off x="179981" y="3291830"/>
            <a:ext cx="8784979" cy="182282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877" tIns="23756" rIns="47877" bIns="23756" anchor="t" anchorCtr="0" compatLnSpc="1">
            <a:spAutoFit/>
          </a:bodyPr>
          <a:lstStyle/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Дополнены основания освобождения от НДФЛ доходов участников долевого строительства, полученных </a:t>
            </a:r>
            <a:r>
              <a:rPr lang="ru-RU" sz="14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в связи с урегулированием обязательств обанкротившихся застройщиков.</a:t>
            </a: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В соответствии с принятым законом на основании статьи 217 НК РФ не облагаются НДФЛ доходы в виде возмещения, полученного налогоплательщиком в соответствии с Федеральным законом от 29 июля 2017 года № 218-ФЗ «Фонд развития территорий» и о внесении изменений в отдельные законодательные акты Российской Федерации», а теперь также и доходы, полученные участниками долевого строительства в соответствии с законодательством субъектов РФ </a:t>
            </a: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Норма вступает в силу 29 июня 2023 года (внесены изменения в п. 71 ст. 217 НК РФ).</a:t>
            </a:r>
          </a:p>
        </p:txBody>
      </p:sp>
      <p:sp>
        <p:nvSpPr>
          <p:cNvPr id="12" name="Graphic 2">
            <a:extLst>
              <a:ext uri="{FF2B5EF4-FFF2-40B4-BE49-F238E27FC236}">
                <a16:creationId xmlns:a16="http://schemas.microsoft.com/office/drawing/2014/main" id="{A90FD9B7-1952-46DA-AFAA-9299968B2E13}"/>
              </a:ext>
            </a:extLst>
          </p:cNvPr>
          <p:cNvSpPr/>
          <p:nvPr/>
        </p:nvSpPr>
        <p:spPr>
          <a:xfrm>
            <a:off x="192782" y="3334414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84C4A6F-F6FB-46A1-BCE0-4461090C6285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45812B-65C8-46F0-9CFE-F2833BB1F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0367AFFE-EA7B-4C5A-9272-4F7C2866F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85" y="610535"/>
            <a:ext cx="9150885" cy="6096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Прямоугольник: загнутый угол 4">
            <a:extLst>
              <a:ext uri="{FF2B5EF4-FFF2-40B4-BE49-F238E27FC236}">
                <a16:creationId xmlns:a16="http://schemas.microsoft.com/office/drawing/2014/main" id="{2C9E2143-04B6-458F-8471-2CF7E09AA0BB}"/>
              </a:ext>
            </a:extLst>
          </p:cNvPr>
          <p:cNvSpPr/>
          <p:nvPr/>
        </p:nvSpPr>
        <p:spPr>
          <a:xfrm>
            <a:off x="179505" y="1120332"/>
            <a:ext cx="8784979" cy="368887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000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FFFFFF"/>
          </a:solidFill>
          <a:ln w="3172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4DCA32-0EB5-4B8C-924D-92FE8E0D282D}"/>
              </a:ext>
            </a:extLst>
          </p:cNvPr>
          <p:cNvSpPr txBox="1"/>
          <p:nvPr/>
        </p:nvSpPr>
        <p:spPr>
          <a:xfrm>
            <a:off x="-9564" y="542824"/>
            <a:ext cx="9137562" cy="650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b" anchorCtr="1" compatLnSpc="1">
            <a:noAutofit/>
          </a:bodyPr>
          <a:lstStyle/>
          <a:p>
            <a:pPr marL="0" marR="0" lvl="0" indent="0" algn="ctr" defTabSz="1042662" rtl="0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b="1" i="0" u="none" strike="noStrike" kern="1200" cap="none" spc="0" baseline="0">
                <a:solidFill>
                  <a:srgbClr val="0D0D0D"/>
                </a:solidFill>
                <a:uFillTx/>
                <a:latin typeface="Calibri" pitchFamily="34"/>
                <a:ea typeface="DejaVu Sans"/>
                <a:cs typeface="Calibri" pitchFamily="34"/>
              </a:rPr>
              <a:t>Изменения законодательства </a:t>
            </a:r>
            <a:r>
              <a:rPr lang="ru-RU" sz="19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2023-2024 гг.</a:t>
            </a:r>
          </a:p>
          <a:p>
            <a:pPr marL="0" marR="0" lvl="0" indent="0" algn="ctr" defTabSz="1042662" rtl="0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Для физических лиц</a:t>
            </a:r>
            <a:r>
              <a:rPr lang="en-US" sz="19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 </a:t>
            </a:r>
            <a:endParaRPr lang="ru-RU" sz="19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B42DACF-81F2-4B14-A221-496E2C93912F}"/>
              </a:ext>
            </a:extLst>
          </p:cNvPr>
          <p:cNvSpPr txBox="1"/>
          <p:nvPr/>
        </p:nvSpPr>
        <p:spPr>
          <a:xfrm>
            <a:off x="179505" y="1120332"/>
            <a:ext cx="741682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16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28.04.2023 № 159-ФЗ</a:t>
            </a:r>
          </a:p>
        </p:txBody>
      </p:sp>
      <p:sp>
        <p:nvSpPr>
          <p:cNvPr id="6" name="Graphic 235">
            <a:extLst>
              <a:ext uri="{FF2B5EF4-FFF2-40B4-BE49-F238E27FC236}">
                <a16:creationId xmlns:a16="http://schemas.microsoft.com/office/drawing/2014/main" id="{33470D0C-8CF2-414C-81C0-ECA9E99057CD}"/>
              </a:ext>
            </a:extLst>
          </p:cNvPr>
          <p:cNvSpPr/>
          <p:nvPr/>
        </p:nvSpPr>
        <p:spPr>
          <a:xfrm>
            <a:off x="1835694" y="715490"/>
            <a:ext cx="304796" cy="3047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9638"/>
              <a:gd name="f8" fmla="val 15976"/>
              <a:gd name="f9" fmla="val 16820"/>
              <a:gd name="f10" fmla="val 14693"/>
              <a:gd name="f11" fmla="val 16504"/>
              <a:gd name="f12" fmla="val 14549"/>
              <a:gd name="f13" fmla="val 16232"/>
              <a:gd name="f14" fmla="val 14324"/>
              <a:gd name="f15" fmla="val 16032"/>
              <a:gd name="f16" fmla="val 14040"/>
              <a:gd name="f17" fmla="val 15838"/>
              <a:gd name="f18" fmla="val 13764"/>
              <a:gd name="f19" fmla="val 15823"/>
              <a:gd name="f20" fmla="val 13401"/>
              <a:gd name="f21" fmla="val 15994"/>
              <a:gd name="f22" fmla="val 13110"/>
              <a:gd name="f23" fmla="val 16618"/>
              <a:gd name="f24" fmla="val 12024"/>
              <a:gd name="f25" fmla="val 16945"/>
              <a:gd name="f26" fmla="val 10793"/>
              <a:gd name="f27" fmla="val 16943"/>
              <a:gd name="f28" fmla="val 9540"/>
              <a:gd name="f29" fmla="val 7144"/>
              <a:gd name="f30" fmla="val 15774"/>
              <a:gd name="f31" fmla="val 4725"/>
              <a:gd name="f32" fmla="val 13163"/>
              <a:gd name="f33" fmla="val 12844"/>
              <a:gd name="f34" fmla="val 4724"/>
              <a:gd name="f35" fmla="val 12526"/>
              <a:gd name="f36" fmla="val 4764"/>
              <a:gd name="f37" fmla="val 12218"/>
              <a:gd name="f38" fmla="val 4844"/>
              <a:gd name="f39" fmla="val 4835"/>
              <a:gd name="f40" fmla="val 4825"/>
              <a:gd name="f41" fmla="val 4815"/>
              <a:gd name="f42" fmla="val 2419"/>
              <a:gd name="f43" fmla="val 11049"/>
              <a:gd name="f44" fmla="val 8438"/>
              <a:gd name="f45" fmla="val 5826"/>
              <a:gd name="f46" fmla="val 4658"/>
              <a:gd name="f47" fmla="val 4654"/>
              <a:gd name="f48" fmla="val 6069"/>
              <a:gd name="f49" fmla="val 4982"/>
              <a:gd name="f50" fmla="val 7301"/>
              <a:gd name="f51" fmla="val 5607"/>
              <a:gd name="f52" fmla="val 8387"/>
              <a:gd name="f53" fmla="val 5776"/>
              <a:gd name="f54" fmla="val 8677"/>
              <a:gd name="f55" fmla="val 5761"/>
              <a:gd name="f56" fmla="val 9040"/>
              <a:gd name="f57" fmla="val 5568"/>
              <a:gd name="f58" fmla="val 9315"/>
              <a:gd name="f59" fmla="val 5368"/>
              <a:gd name="f60" fmla="val 9599"/>
              <a:gd name="f61" fmla="val 5096"/>
              <a:gd name="f62" fmla="val 9824"/>
              <a:gd name="f63" fmla="val 4780"/>
              <a:gd name="f64" fmla="val 9968"/>
              <a:gd name="f65" fmla="val 1962"/>
              <a:gd name="f66" fmla="val 11251"/>
              <a:gd name="f67" fmla="val 768"/>
              <a:gd name="f68" fmla="val 11796"/>
              <a:gd name="f69" fmla="val 2"/>
              <a:gd name="f70" fmla="val 12986"/>
              <a:gd name="f71" fmla="val 14299"/>
              <a:gd name="f72" fmla="val 15165"/>
              <a:gd name="f73" fmla="val 15878"/>
              <a:gd name="f74" fmla="val 608"/>
              <a:gd name="f75" fmla="val 16353"/>
              <a:gd name="f76" fmla="val 3696"/>
              <a:gd name="f77" fmla="val 16663"/>
              <a:gd name="f78" fmla="val 3719"/>
              <a:gd name="f79" fmla="val 3741"/>
              <a:gd name="f80" fmla="val 3763"/>
              <a:gd name="f81" fmla="val 4136"/>
              <a:gd name="f82" fmla="val 16682"/>
              <a:gd name="f83" fmla="val 4453"/>
              <a:gd name="f84" fmla="val 16395"/>
              <a:gd name="f85" fmla="val 4472"/>
              <a:gd name="f86" fmla="val 16022"/>
              <a:gd name="f87" fmla="val 4491"/>
              <a:gd name="f88" fmla="val 15649"/>
              <a:gd name="f89" fmla="val 4203"/>
              <a:gd name="f90" fmla="val 15332"/>
              <a:gd name="f91" fmla="val 3831"/>
              <a:gd name="f92" fmla="val 15313"/>
              <a:gd name="f93" fmla="val 2990"/>
              <a:gd name="f94" fmla="val 15262"/>
              <a:gd name="f95" fmla="val 2158"/>
              <a:gd name="f96" fmla="val 15116"/>
              <a:gd name="f97" fmla="val 1350"/>
              <a:gd name="f98" fmla="val 14878"/>
              <a:gd name="f99" fmla="val 1351"/>
              <a:gd name="f100" fmla="val 13516"/>
              <a:gd name="f101" fmla="val 1808"/>
              <a:gd name="f102" fmla="val 12805"/>
              <a:gd name="f103" fmla="val 2520"/>
              <a:gd name="f104" fmla="val 12479"/>
              <a:gd name="f105" fmla="val 5339"/>
              <a:gd name="f106" fmla="val 11197"/>
              <a:gd name="f107" fmla="val 5874"/>
              <a:gd name="f108" fmla="val 10954"/>
              <a:gd name="f109" fmla="val 6334"/>
              <a:gd name="f110" fmla="val 10572"/>
              <a:gd name="f111" fmla="val 6672"/>
              <a:gd name="f112" fmla="val 10091"/>
              <a:gd name="f113" fmla="val 7179"/>
              <a:gd name="f114" fmla="val 9377"/>
              <a:gd name="f115" fmla="val 7213"/>
              <a:gd name="f116" fmla="val 8430"/>
              <a:gd name="f117" fmla="val 6758"/>
              <a:gd name="f118" fmla="val 7681"/>
              <a:gd name="f119" fmla="val 6265"/>
              <a:gd name="f120" fmla="val 6807"/>
              <a:gd name="f121" fmla="val 6006"/>
              <a:gd name="f122" fmla="val 5819"/>
              <a:gd name="f123" fmla="val 6008"/>
              <a:gd name="f124" fmla="val 4236"/>
              <a:gd name="f125" fmla="val 6124"/>
              <a:gd name="f126" fmla="val 10751"/>
              <a:gd name="f127" fmla="val 10868"/>
              <a:gd name="f128" fmla="val 10864"/>
              <a:gd name="f129" fmla="val 5089"/>
              <a:gd name="f130" fmla="val 10841"/>
              <a:gd name="f131" fmla="val 5362"/>
              <a:gd name="f132" fmla="val 10800"/>
              <a:gd name="f133" fmla="val 5633"/>
              <a:gd name="f134" fmla="val 9827"/>
              <a:gd name="f135" fmla="val 6695"/>
              <a:gd name="f136" fmla="val 9317"/>
              <a:gd name="f137" fmla="val 8101"/>
              <a:gd name="f138" fmla="val 9383"/>
              <a:gd name="f139" fmla="val 9379"/>
              <a:gd name="f140" fmla="val 10794"/>
              <a:gd name="f141" fmla="val 9707"/>
              <a:gd name="f142" fmla="val 12026"/>
              <a:gd name="f143" fmla="val 10332"/>
              <a:gd name="f144" fmla="val 13112"/>
              <a:gd name="f145" fmla="val 10502"/>
              <a:gd name="f146" fmla="val 13403"/>
              <a:gd name="f147" fmla="val 10487"/>
              <a:gd name="f148" fmla="val 13766"/>
              <a:gd name="f149" fmla="val 10293"/>
              <a:gd name="f150" fmla="val 14042"/>
              <a:gd name="f151" fmla="val 10093"/>
              <a:gd name="f152" fmla="val 14326"/>
              <a:gd name="f153" fmla="val 9821"/>
              <a:gd name="f154" fmla="val 14551"/>
              <a:gd name="f155" fmla="val 9505"/>
              <a:gd name="f156" fmla="val 14695"/>
              <a:gd name="f157" fmla="val 6687"/>
              <a:gd name="f158" fmla="val 15978"/>
              <a:gd name="f159" fmla="val 5494"/>
              <a:gd name="f160" fmla="val 16522"/>
              <a:gd name="f161" fmla="val 4728"/>
              <a:gd name="f162" fmla="val 17712"/>
              <a:gd name="f163" fmla="val 19024"/>
              <a:gd name="f164" fmla="val 19890"/>
              <a:gd name="f165" fmla="val 20313"/>
              <a:gd name="f166" fmla="val 21598"/>
              <a:gd name="f167" fmla="val 17711"/>
              <a:gd name="f168" fmla="val 20832"/>
              <a:gd name="f169" fmla="val 16521"/>
              <a:gd name="f170" fmla="+- 0 0 -90"/>
              <a:gd name="f171" fmla="+- 0 0 -180"/>
              <a:gd name="f172" fmla="+- 0 0 -270"/>
              <a:gd name="f173" fmla="+- 0 0 -360"/>
              <a:gd name="f174" fmla="*/ f3 1 21600"/>
              <a:gd name="f175" fmla="*/ f4 1 21600"/>
              <a:gd name="f176" fmla="+- f6 0 f5"/>
              <a:gd name="f177" fmla="*/ f170 f0 1"/>
              <a:gd name="f178" fmla="*/ f171 f0 1"/>
              <a:gd name="f179" fmla="*/ f172 f0 1"/>
              <a:gd name="f180" fmla="*/ f173 f0 1"/>
              <a:gd name="f181" fmla="*/ f176 1 2"/>
              <a:gd name="f182" fmla="*/ f176 1 21600"/>
              <a:gd name="f183" fmla="*/ f177 1 f2"/>
              <a:gd name="f184" fmla="*/ f178 1 f2"/>
              <a:gd name="f185" fmla="*/ f179 1 f2"/>
              <a:gd name="f186" fmla="*/ f180 1 f2"/>
              <a:gd name="f187" fmla="*/ f181 1 f182"/>
              <a:gd name="f188" fmla="*/ 0 1 f182"/>
              <a:gd name="f189" fmla="*/ f6 1 f182"/>
              <a:gd name="f190" fmla="+- f183 0 f1"/>
              <a:gd name="f191" fmla="+- f184 0 f1"/>
              <a:gd name="f192" fmla="+- f185 0 f1"/>
              <a:gd name="f193" fmla="+- f186 0 f1"/>
              <a:gd name="f194" fmla="*/ f188 f174 1"/>
              <a:gd name="f195" fmla="*/ f189 f174 1"/>
              <a:gd name="f196" fmla="*/ f189 f175 1"/>
              <a:gd name="f197" fmla="*/ f188 f175 1"/>
              <a:gd name="f198" fmla="*/ f187 f174 1"/>
              <a:gd name="f199" fmla="*/ f187 f1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0">
                <a:pos x="f198" y="f199"/>
              </a:cxn>
              <a:cxn ang="f191">
                <a:pos x="f198" y="f199"/>
              </a:cxn>
              <a:cxn ang="f192">
                <a:pos x="f198" y="f199"/>
              </a:cxn>
              <a:cxn ang="f193">
                <a:pos x="f198" y="f199"/>
              </a:cxn>
            </a:cxnLst>
            <a:rect l="f194" t="f197" r="f195" b="f196"/>
            <a:pathLst>
              <a:path w="21600" h="21600">
                <a:moveTo>
                  <a:pt x="f7" y="f8"/>
                </a:move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7" y="f29"/>
                  <a:pt x="f30" y="f31"/>
                  <a:pt x="f32" y="f31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7" y="f39"/>
                  <a:pt x="f37" y="f40"/>
                  <a:pt x="f37" y="f41"/>
                </a:cubicBezTo>
                <a:cubicBezTo>
                  <a:pt x="f37" y="f42"/>
                  <a:pt x="f43" y="f5"/>
                  <a:pt x="f44" y="f5"/>
                </a:cubicBezTo>
                <a:cubicBezTo>
                  <a:pt x="f45" y="f5"/>
                  <a:pt x="f46" y="f42"/>
                  <a:pt x="f46" y="f41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lnTo>
                  <a:pt x="f65" y="f66"/>
                </a:lnTo>
                <a:cubicBezTo>
                  <a:pt x="f67" y="f68"/>
                  <a:pt x="f69" y="f70"/>
                  <a:pt x="f5" y="f71"/>
                </a:cubicBezTo>
                <a:lnTo>
                  <a:pt x="f5" y="f72"/>
                </a:lnTo>
                <a:cubicBezTo>
                  <a:pt x="f5" y="f73"/>
                  <a:pt x="f74" y="f75"/>
                  <a:pt x="f76" y="f77"/>
                </a:cubicBezTo>
                <a:cubicBezTo>
                  <a:pt x="f78" y="f77"/>
                  <a:pt x="f79" y="f77"/>
                  <a:pt x="f80" y="f77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lnTo>
                  <a:pt x="f97" y="f71"/>
                </a:ln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41"/>
                </a:cubicBezTo>
                <a:cubicBezTo>
                  <a:pt x="f123" y="f124"/>
                  <a:pt x="f125" y="f97"/>
                  <a:pt x="f44" y="f97"/>
                </a:cubicBezTo>
                <a:cubicBezTo>
                  <a:pt x="f126" y="f97"/>
                  <a:pt x="f127" y="f124"/>
                  <a:pt x="f127" y="f41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2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31" y="f163"/>
                </a:cubicBezTo>
                <a:lnTo>
                  <a:pt x="f31" y="f164"/>
                </a:lnTo>
                <a:cubicBezTo>
                  <a:pt x="f31" y="f165"/>
                  <a:pt x="f31" y="f6"/>
                  <a:pt x="f32" y="f6"/>
                </a:cubicBezTo>
                <a:cubicBezTo>
                  <a:pt x="f6" y="f6"/>
                  <a:pt x="f6" y="f165"/>
                  <a:pt x="f6" y="f164"/>
                </a:cubicBezTo>
                <a:lnTo>
                  <a:pt x="f6" y="f163"/>
                </a:lnTo>
                <a:cubicBezTo>
                  <a:pt x="f166" y="f167"/>
                  <a:pt x="f168" y="f169"/>
                  <a:pt x="f7" y="f8"/>
                </a:cubicBezTo>
                <a:close/>
              </a:path>
            </a:pathLst>
          </a:custGeom>
          <a:solidFill>
            <a:srgbClr val="F97407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1B27E85E-8ECD-4946-9754-A00E23B4BB77}"/>
              </a:ext>
            </a:extLst>
          </p:cNvPr>
          <p:cNvSpPr/>
          <p:nvPr/>
        </p:nvSpPr>
        <p:spPr>
          <a:xfrm>
            <a:off x="136739" y="1503173"/>
            <a:ext cx="8810536" cy="182539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47877" tIns="23756" rIns="47877" bIns="23756" anchor="t" anchorCtr="0" compatLnSpc="1">
            <a:spAutoFit/>
          </a:bodyPr>
          <a:lstStyle/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Максимальный размер суммы расходов, с которой можно получить социальный налоговый вычет на обучение ребенка (подопечного), </a:t>
            </a: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увеличен до 110 тысяч рублей. </a:t>
            </a: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Размер социального налогового вычета на свое обучение, медицинские услуги, приобретение лекарств, фитнес-услуги, по оплате прохождения независимой оценки своей квалификации, а также расходов по договорам негосударственного пенсионного обеспечения, добровольного пенсионного страхования, добровольного страхования жизни (если такие договоры заключаются на срок не менее пяти лет) и (или) по уплате дополнительных страховых взносов на накопительную пенсию – </a:t>
            </a:r>
            <a:b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</a:b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– </a:t>
            </a: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до 150 тысяч рублей.</a:t>
            </a: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Новые размеры социальных вычетов применяются при подаче декларации по форме 3-НДФЛ за 2024 год в 2025 году. </a:t>
            </a: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При получении вычетов у работодателя - в течение 2024 года </a:t>
            </a:r>
            <a:r>
              <a:rPr lang="ru-RU" sz="1200" b="0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(внесение изменений в ст. 219 НК РФ).</a:t>
            </a:r>
          </a:p>
        </p:txBody>
      </p:sp>
      <p:sp>
        <p:nvSpPr>
          <p:cNvPr id="8" name="Graphic 2">
            <a:extLst>
              <a:ext uri="{FF2B5EF4-FFF2-40B4-BE49-F238E27FC236}">
                <a16:creationId xmlns:a16="http://schemas.microsoft.com/office/drawing/2014/main" id="{DC90E90F-32CE-4FA9-8EA5-7DC3D2F28DD4}"/>
              </a:ext>
            </a:extLst>
          </p:cNvPr>
          <p:cNvSpPr/>
          <p:nvPr/>
        </p:nvSpPr>
        <p:spPr>
          <a:xfrm>
            <a:off x="179505" y="1555933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9" name="Прямоугольник: загнутый угол 12">
            <a:extLst>
              <a:ext uri="{FF2B5EF4-FFF2-40B4-BE49-F238E27FC236}">
                <a16:creationId xmlns:a16="http://schemas.microsoft.com/office/drawing/2014/main" id="{0D8D6459-F889-406A-BA56-C985096216D4}"/>
              </a:ext>
            </a:extLst>
          </p:cNvPr>
          <p:cNvSpPr/>
          <p:nvPr/>
        </p:nvSpPr>
        <p:spPr>
          <a:xfrm>
            <a:off x="194282" y="3227841"/>
            <a:ext cx="8784979" cy="368887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000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FFFFFF"/>
          </a:solidFill>
          <a:ln w="3172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462E1D6C-DDEC-41FC-ACFE-533CF4E8F33F}"/>
              </a:ext>
            </a:extLst>
          </p:cNvPr>
          <p:cNvSpPr txBox="1"/>
          <p:nvPr/>
        </p:nvSpPr>
        <p:spPr>
          <a:xfrm>
            <a:off x="194282" y="3234397"/>
            <a:ext cx="741682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16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29.05.2023 № 198-ФЗ</a:t>
            </a:r>
          </a:p>
        </p:txBody>
      </p:sp>
      <p:sp>
        <p:nvSpPr>
          <p:cNvPr id="11" name="CustomShape 4">
            <a:extLst>
              <a:ext uri="{FF2B5EF4-FFF2-40B4-BE49-F238E27FC236}">
                <a16:creationId xmlns:a16="http://schemas.microsoft.com/office/drawing/2014/main" id="{9DD013CD-5B7B-441F-9865-F99E2F27BB7C}"/>
              </a:ext>
            </a:extLst>
          </p:cNvPr>
          <p:cNvSpPr/>
          <p:nvPr/>
        </p:nvSpPr>
        <p:spPr>
          <a:xfrm>
            <a:off x="153948" y="3610288"/>
            <a:ext cx="8810536" cy="160225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877" tIns="23756" rIns="47877" bIns="23756" anchor="t" anchorCtr="0" compatLnSpc="1">
            <a:spAutoFit/>
          </a:bodyPr>
          <a:lstStyle/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Доход от продажи земельного участка, на котором расположено продаваемое жилое помещение, и доход от продажи хозяйственных строений на нем </a:t>
            </a: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не подлежат налогообложению НДФЛ </a:t>
            </a:r>
            <a:r>
              <a:rPr lang="ru-RU" sz="1200" b="0" i="1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(семьи с детьми)</a:t>
            </a: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.</a:t>
            </a: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Указанный доход освобождается от налогообложения независимо от срока нахождения в собственности налогоплательщика. При этом должны соблюдаться следующие условия: продажа земельного участка, хозяйственных строений и сооружений должна осуществляться одновременно с продажей жилого помещения; такое имущество не использовалось в предпринимательской деятельности.</a:t>
            </a: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Такое освобождение распространяется на доходы, полученные начиная с налогового периода 2023 года </a:t>
            </a:r>
            <a:b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</a:br>
            <a:r>
              <a:rPr lang="ru-RU" sz="1200" b="0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(внесение изменений в ст. 217.1 НК РФ).</a:t>
            </a:r>
          </a:p>
        </p:txBody>
      </p:sp>
      <p:sp>
        <p:nvSpPr>
          <p:cNvPr id="12" name="Graphic 2">
            <a:extLst>
              <a:ext uri="{FF2B5EF4-FFF2-40B4-BE49-F238E27FC236}">
                <a16:creationId xmlns:a16="http://schemas.microsoft.com/office/drawing/2014/main" id="{14AD9A52-0BCA-471F-8E85-E325B846A1AC}"/>
              </a:ext>
            </a:extLst>
          </p:cNvPr>
          <p:cNvSpPr/>
          <p:nvPr/>
        </p:nvSpPr>
        <p:spPr>
          <a:xfrm>
            <a:off x="179505" y="3673483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2CBB1BF-584C-4D21-8277-2B197F5882BC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1B0E47-5F31-4845-8F04-8C36F2DA3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F6F3B6DD-6D7B-4D26-8EFC-9F8D783F2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66" y="614778"/>
            <a:ext cx="9150885" cy="6096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CA26922-F917-4B7C-9CB3-57389668ED68}"/>
              </a:ext>
            </a:extLst>
          </p:cNvPr>
          <p:cNvSpPr txBox="1"/>
          <p:nvPr/>
        </p:nvSpPr>
        <p:spPr>
          <a:xfrm>
            <a:off x="0" y="614778"/>
            <a:ext cx="9137562" cy="5588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b" anchorCtr="1" compatLnSpc="1">
            <a:noAutofit/>
          </a:bodyPr>
          <a:lstStyle/>
          <a:p>
            <a:pPr marL="0" marR="0" lvl="0" indent="0" algn="ctr" defTabSz="104266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b="1" i="0" u="none" strike="noStrike" kern="1200" cap="none" spc="0" baseline="0">
                <a:solidFill>
                  <a:srgbClr val="0D0D0D"/>
                </a:solidFill>
                <a:uFillTx/>
                <a:latin typeface="Calibri" pitchFamily="34"/>
                <a:ea typeface="DejaVu Sans"/>
                <a:cs typeface="Calibri" pitchFamily="34"/>
              </a:rPr>
              <a:t>Дополнительные изменения </a:t>
            </a:r>
            <a:r>
              <a:rPr lang="ru-RU" sz="19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с 2023 г.</a:t>
            </a:r>
          </a:p>
          <a:p>
            <a:pPr marL="0" marR="0" lvl="0" indent="0" algn="ctr" defTabSz="104266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0D0D0D"/>
                </a:solidFill>
                <a:uFillTx/>
                <a:latin typeface="Calibri" pitchFamily="34"/>
                <a:ea typeface="DejaVu Sans"/>
                <a:cs typeface="Calibri" pitchFamily="34"/>
              </a:rPr>
              <a:t>в порядке расчета НДФЛ с доходов в виде процентов по банковским вкладам (остаткам на счетах)</a:t>
            </a:r>
            <a:endParaRPr lang="ru-RU" sz="1400" b="1" i="0" u="none" strike="noStrike" kern="1200" cap="none" spc="0" baseline="0">
              <a:solidFill>
                <a:srgbClr val="00CC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4" name="Прямоугольник: загнутый угол 4">
            <a:extLst>
              <a:ext uri="{FF2B5EF4-FFF2-40B4-BE49-F238E27FC236}">
                <a16:creationId xmlns:a16="http://schemas.microsoft.com/office/drawing/2014/main" id="{43BE8315-C9B5-4954-A63B-B4C702C10549}"/>
              </a:ext>
            </a:extLst>
          </p:cNvPr>
          <p:cNvSpPr/>
          <p:nvPr/>
        </p:nvSpPr>
        <p:spPr>
          <a:xfrm>
            <a:off x="176479" y="1260975"/>
            <a:ext cx="8784979" cy="368887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000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FFFFFF"/>
          </a:solidFill>
          <a:ln w="3172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0684DCF-3C50-4286-95FD-13E5E9161564}"/>
              </a:ext>
            </a:extLst>
          </p:cNvPr>
          <p:cNvSpPr txBox="1"/>
          <p:nvPr/>
        </p:nvSpPr>
        <p:spPr>
          <a:xfrm>
            <a:off x="176479" y="1260975"/>
            <a:ext cx="741682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16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26.03.2022 № 67-ФЗ</a:t>
            </a: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3041E278-90FD-4E1F-9F2A-ACA7AB22B2A9}"/>
              </a:ext>
            </a:extLst>
          </p:cNvPr>
          <p:cNvSpPr/>
          <p:nvPr/>
        </p:nvSpPr>
        <p:spPr>
          <a:xfrm>
            <a:off x="470824" y="1749393"/>
            <a:ext cx="8501707" cy="78664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47877" tIns="23756" rIns="47877" bIns="23756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С 2023 года </a:t>
            </a: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изменяется порядок расчета процентов по вкладам (остаткам на счетах) в российских банках для целей НДФЛ. Для определения суммы, сверх которой проценты облагаются налогом, используется </a:t>
            </a: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максимальная ключевая ставка Банка России</a:t>
            </a: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 из действовавших на 1-е число каждого месяца в году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(уточнена редакция абз. 1 п. 1 ст 214.2 НК РФ).</a:t>
            </a:r>
          </a:p>
        </p:txBody>
      </p:sp>
      <p:sp>
        <p:nvSpPr>
          <p:cNvPr id="7" name="Graphic 2">
            <a:extLst>
              <a:ext uri="{FF2B5EF4-FFF2-40B4-BE49-F238E27FC236}">
                <a16:creationId xmlns:a16="http://schemas.microsoft.com/office/drawing/2014/main" id="{87AA8063-AA25-42A9-863D-FBCD7B92FDCB}"/>
              </a:ext>
            </a:extLst>
          </p:cNvPr>
          <p:cNvSpPr/>
          <p:nvPr/>
        </p:nvSpPr>
        <p:spPr>
          <a:xfrm>
            <a:off x="183236" y="1769492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" name="Прямоугольник: загнутый угол 4">
            <a:extLst>
              <a:ext uri="{FF2B5EF4-FFF2-40B4-BE49-F238E27FC236}">
                <a16:creationId xmlns:a16="http://schemas.microsoft.com/office/drawing/2014/main" id="{7335F3A3-40A9-43FD-BB37-3078EE27B5DD}"/>
              </a:ext>
            </a:extLst>
          </p:cNvPr>
          <p:cNvSpPr/>
          <p:nvPr/>
        </p:nvSpPr>
        <p:spPr>
          <a:xfrm>
            <a:off x="176479" y="2592552"/>
            <a:ext cx="8784979" cy="368887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000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FFFFFF"/>
          </a:solidFill>
          <a:ln w="3172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BDC9A0C9-A0CE-4C32-8D93-7587293EB87F}"/>
              </a:ext>
            </a:extLst>
          </p:cNvPr>
          <p:cNvSpPr txBox="1"/>
          <p:nvPr/>
        </p:nvSpPr>
        <p:spPr>
          <a:xfrm>
            <a:off x="176479" y="2592552"/>
            <a:ext cx="741682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16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04.11.2022 № 435-ФЗ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05AF51C-D31A-4A92-BB3D-251353199880}"/>
              </a:ext>
            </a:extLst>
          </p:cNvPr>
          <p:cNvSpPr txBox="1"/>
          <p:nvPr/>
        </p:nvSpPr>
        <p:spPr>
          <a:xfrm>
            <a:off x="440996" y="3013478"/>
            <a:ext cx="8496943" cy="21236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С 1 января 2023 года исчисление НДФЛ по процентам по вкладам (остаткам на счетах) осуществляется налоговыми органами также на основании информации, предоставленной Агентством по страхованию вкладов (АСВ).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АСВ в отношении банков (в случае осуществления функции временной администрации или полномочия конкурсного управляющего (ликвидатора) банка) обязано представлять не позднее 1 февраля года, следующего за отчетным налоговым периодом, в налоговый орган информацию о суммах выплаченных процентов (за установленным исключением) в отношении каждого физического лица, которому производились такие выплаты.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При этом дата фактического получения дохода в виде процентов определяется: 1) в части суммы процентов, погашаемых за счет страхового возмещения, как дата выплаты налогоплательщику такого страхового возмещения; 2) в части суммы процентов, погашаемых в ходе конкурсного производства (ликвидации), - как дата выплаты налогоплательщику денежных средств в счет погашения процентов при осуществлении расчетов в ходе конкурсного производства (ликвидации)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(внесены изменения в ст. 214.2, 223, 228 НК РФ).</a:t>
            </a:r>
          </a:p>
        </p:txBody>
      </p:sp>
      <p:sp>
        <p:nvSpPr>
          <p:cNvPr id="11" name="Graphic 2">
            <a:extLst>
              <a:ext uri="{FF2B5EF4-FFF2-40B4-BE49-F238E27FC236}">
                <a16:creationId xmlns:a16="http://schemas.microsoft.com/office/drawing/2014/main" id="{874A0D35-4B2C-4007-9CAA-2B5F7CF5AB01}"/>
              </a:ext>
            </a:extLst>
          </p:cNvPr>
          <p:cNvSpPr/>
          <p:nvPr/>
        </p:nvSpPr>
        <p:spPr>
          <a:xfrm>
            <a:off x="176040" y="3085487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16DCC28-0C0A-49E9-A124-2D12312C5D02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C2DF838-02C5-4904-86D6-53858C57D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13B0AD26-FFE6-4434-A490-969F439D01BF}"/>
              </a:ext>
            </a:extLst>
          </p:cNvPr>
          <p:cNvSpPr/>
          <p:nvPr/>
        </p:nvSpPr>
        <p:spPr>
          <a:xfrm flipV="1">
            <a:off x="-3474" y="3296366"/>
            <a:ext cx="9147474" cy="2155981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42FBC70B-77DE-45E4-8DCE-1F6A95FF7A35}"/>
              </a:ext>
            </a:extLst>
          </p:cNvPr>
          <p:cNvSpPr/>
          <p:nvPr/>
        </p:nvSpPr>
        <p:spPr>
          <a:xfrm flipV="1">
            <a:off x="-9966" y="552681"/>
            <a:ext cx="9147474" cy="60984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94C3E129-E53A-4722-A1A9-986DD9EC1C71}"/>
              </a:ext>
            </a:extLst>
          </p:cNvPr>
          <p:cNvSpPr/>
          <p:nvPr/>
        </p:nvSpPr>
        <p:spPr>
          <a:xfrm>
            <a:off x="7445977" y="3340806"/>
            <a:ext cx="1042196" cy="1481401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A5A5A5"/>
            </a:solidFill>
            <a:prstDash val="solid"/>
            <a:round/>
          </a:ln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0" i="0" u="none" strike="noStrike" kern="1200" cap="none" spc="-1" baseline="0">
                <a:solidFill>
                  <a:srgbClr val="0D0D0D"/>
                </a:solidFill>
                <a:uFillTx/>
                <a:latin typeface="Calibri" pitchFamily="34"/>
                <a:ea typeface="DejaVu Sans"/>
                <a:cs typeface="Calibri" pitchFamily="34"/>
              </a:rPr>
              <a:t>Уплата НДФЛ на основании налогового уведомления не позднее</a:t>
            </a:r>
            <a:endParaRPr lang="ru-RU" sz="1100" b="0" i="0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00" b="0" i="0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00" b="0" i="0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0" i="0" u="none" strike="noStrike" kern="1200" cap="none" spc="-1" baseline="0">
                <a:solidFill>
                  <a:srgbClr val="0D0D0D"/>
                </a:solidFill>
                <a:uFillTx/>
                <a:latin typeface="Calibri" pitchFamily="34"/>
                <a:ea typeface="DejaVu Sans"/>
                <a:cs typeface="Calibri" pitchFamily="34"/>
              </a:rPr>
              <a:t> </a:t>
            </a:r>
            <a:endParaRPr lang="ru-RU" sz="1100" b="0" i="0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E6412C5D-7095-432D-AF60-ABF5F4930D20}"/>
              </a:ext>
            </a:extLst>
          </p:cNvPr>
          <p:cNvSpPr/>
          <p:nvPr/>
        </p:nvSpPr>
        <p:spPr>
          <a:xfrm flipV="1">
            <a:off x="3964061" y="3608643"/>
            <a:ext cx="0" cy="13057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EC792A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7B2C223F-F37C-47AC-BA2A-74E879354F7F}"/>
              </a:ext>
            </a:extLst>
          </p:cNvPr>
          <p:cNvSpPr/>
          <p:nvPr/>
        </p:nvSpPr>
        <p:spPr>
          <a:xfrm>
            <a:off x="1815221" y="3309122"/>
            <a:ext cx="2147761" cy="5986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3755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A5A5A5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06BC5413-386D-44D6-9881-B68B2C320510}"/>
              </a:ext>
            </a:extLst>
          </p:cNvPr>
          <p:cNvSpPr/>
          <p:nvPr/>
        </p:nvSpPr>
        <p:spPr>
          <a:xfrm>
            <a:off x="44869" y="575861"/>
            <a:ext cx="9037801" cy="60948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D0D0D"/>
                </a:solidFill>
                <a:uFillTx/>
                <a:latin typeface="Calibri" pitchFamily="34"/>
                <a:ea typeface="DejaVu Sans"/>
                <a:cs typeface="Calibri" pitchFamily="34"/>
              </a:rPr>
              <a:t>НДФЛ с доходов в виде процентов по вкладам (остаткам на счетах) </a:t>
            </a:r>
            <a:br>
              <a:rPr lang="ru-RU" sz="1600" b="1" i="0" u="none" strike="noStrike" kern="1200" cap="none" spc="0" baseline="0">
                <a:solidFill>
                  <a:srgbClr val="0D0D0D"/>
                </a:solidFill>
                <a:uFillTx/>
                <a:latin typeface="Calibri" pitchFamily="34"/>
                <a:ea typeface="DejaVu Sans"/>
                <a:cs typeface="Calibri" pitchFamily="34"/>
              </a:rPr>
            </a:br>
            <a:r>
              <a:rPr lang="ru-RU" sz="1600" b="1" i="0" u="none" strike="noStrike" kern="1200" cap="none" spc="0" baseline="0">
                <a:solidFill>
                  <a:srgbClr val="0D0D0D"/>
                </a:solidFill>
                <a:uFillTx/>
                <a:latin typeface="Calibri" pitchFamily="34"/>
                <a:ea typeface="DejaVu Sans"/>
                <a:cs typeface="Calibri" pitchFamily="34"/>
              </a:rPr>
              <a:t>в банках, находящихся на территории РФ </a:t>
            </a:r>
            <a:r>
              <a:rPr lang="ru-RU" sz="16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(с 2023 г.)</a:t>
            </a:r>
          </a:p>
        </p:txBody>
      </p:sp>
      <p:sp>
        <p:nvSpPr>
          <p:cNvPr id="8" name="CustomShape 5">
            <a:extLst>
              <a:ext uri="{FF2B5EF4-FFF2-40B4-BE49-F238E27FC236}">
                <a16:creationId xmlns:a16="http://schemas.microsoft.com/office/drawing/2014/main" id="{ECFE166F-1D29-4E59-A88C-3380DF6C13FC}"/>
              </a:ext>
            </a:extLst>
          </p:cNvPr>
          <p:cNvSpPr/>
          <p:nvPr/>
        </p:nvSpPr>
        <p:spPr>
          <a:xfrm>
            <a:off x="196559" y="1158745"/>
            <a:ext cx="142920" cy="21243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8333"/>
              <a:gd name="f9" fmla="+- 0 0 -180"/>
              <a:gd name="f10" fmla="+- 0 0 -360"/>
              <a:gd name="f11" fmla="abs f3"/>
              <a:gd name="f12" fmla="abs f4"/>
              <a:gd name="f13" fmla="abs f5"/>
              <a:gd name="f14" fmla="+- 2700000 f1 0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+- f14 0 f1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7 1"/>
              <a:gd name="f34" fmla="val f31"/>
              <a:gd name="f35" fmla="val f32"/>
              <a:gd name="f36" fmla="*/ f33 1 f0"/>
              <a:gd name="f37" fmla="*/ f6 f30 1"/>
              <a:gd name="f38" fmla="+- f35 0 f6"/>
              <a:gd name="f39" fmla="+- f34 0 f6"/>
              <a:gd name="f40" fmla="+- 0 0 f36"/>
              <a:gd name="f41" fmla="*/ f34 f30 1"/>
              <a:gd name="f42" fmla="*/ f35 f30 1"/>
              <a:gd name="f43" fmla="min f39 f38"/>
              <a:gd name="f44" fmla="+- 0 0 f40"/>
              <a:gd name="f45" fmla="*/ f39 f30 1"/>
              <a:gd name="f46" fmla="*/ f43 f8 1"/>
              <a:gd name="f47" fmla="*/ f44 f0 1"/>
              <a:gd name="f48" fmla="*/ f46 1 100000"/>
              <a:gd name="f49" fmla="*/ f47 1 f7"/>
              <a:gd name="f50" fmla="+- f49 0 f1"/>
              <a:gd name="f51" fmla="*/ f48 f30 1"/>
              <a:gd name="f52" fmla="cos 1 f50"/>
              <a:gd name="f53" fmla="sin 1 f50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39 1"/>
              <a:gd name="f61" fmla="*/ f59 f48 1"/>
              <a:gd name="f62" fmla="+- f34 0 f60"/>
              <a:gd name="f63" fmla="+- f48 0 f61"/>
              <a:gd name="f64" fmla="+- f35 f61 0"/>
              <a:gd name="f65" fmla="+- f64 0 f48"/>
              <a:gd name="f66" fmla="*/ f62 f30 1"/>
              <a:gd name="f67" fmla="*/ f63 f30 1"/>
              <a:gd name="f68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1" y="f37"/>
              </a:cxn>
              <a:cxn ang="f29">
                <a:pos x="f41" y="f42"/>
              </a:cxn>
            </a:cxnLst>
            <a:rect l="f66" t="f67" r="f41" b="f68"/>
            <a:pathLst>
              <a:path stroke="0">
                <a:moveTo>
                  <a:pt x="f41" y="f42"/>
                </a:moveTo>
                <a:arcTo wR="f45" hR="f51" stAng="f1" swAng="f1"/>
                <a:lnTo>
                  <a:pt x="f37" y="f51"/>
                </a:lnTo>
                <a:arcTo wR="f45" hR="f51" stAng="f0" swAng="f1"/>
                <a:close/>
              </a:path>
              <a:path fill="none">
                <a:moveTo>
                  <a:pt x="f41" y="f42"/>
                </a:moveTo>
                <a:arcTo wR="f45" hR="f51" stAng="f1" swAng="f1"/>
                <a:lnTo>
                  <a:pt x="f37" y="f51"/>
                </a:lnTo>
                <a:arcTo wR="f45" hR="f51" stAng="f0" swAng="f1"/>
              </a:path>
            </a:pathLst>
          </a:custGeom>
          <a:noFill/>
          <a:ln w="25402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9" name="CustomShape 6">
            <a:extLst>
              <a:ext uri="{FF2B5EF4-FFF2-40B4-BE49-F238E27FC236}">
                <a16:creationId xmlns:a16="http://schemas.microsoft.com/office/drawing/2014/main" id="{188B9A7F-7545-4E70-9AE3-31497811DE75}"/>
              </a:ext>
            </a:extLst>
          </p:cNvPr>
          <p:cNvSpPr/>
          <p:nvPr/>
        </p:nvSpPr>
        <p:spPr>
          <a:xfrm>
            <a:off x="962241" y="1072673"/>
            <a:ext cx="2114998" cy="30632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Налоговая база</a:t>
            </a: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5128AAD3-E6A9-4ACE-B848-F17544B90C08}"/>
              </a:ext>
            </a:extLst>
          </p:cNvPr>
          <p:cNvSpPr/>
          <p:nvPr/>
        </p:nvSpPr>
        <p:spPr>
          <a:xfrm>
            <a:off x="266511" y="1355268"/>
            <a:ext cx="1582917" cy="159129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Совокупный процентный доход</a:t>
            </a:r>
            <a:endParaRPr lang="ru-RU" sz="1200" b="0" i="0" u="none" strike="noStrike" kern="1200" cap="none" spc="-1" baseline="0">
              <a:solidFill>
                <a:srgbClr val="F97407"/>
              </a:solidFill>
              <a:uFillTx/>
              <a:latin typeface="Calibri" pitchFamily="34"/>
              <a:ea typeface="DejaVu Sans"/>
              <a:cs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за искл. процентного дохода:</a:t>
            </a:r>
          </a:p>
          <a:p>
            <a:pPr marL="171358" marR="0" lvl="0" indent="-17027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tarSymbol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по вкладам с процентной ставкой ≤ 1% (в т.ч. зарплатные счета)</a:t>
            </a:r>
          </a:p>
          <a:p>
            <a:pPr marL="171358" marR="0" lvl="0" indent="-17027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tarSymbol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по счетам эскроу</a:t>
            </a:r>
          </a:p>
        </p:txBody>
      </p:sp>
      <p:sp>
        <p:nvSpPr>
          <p:cNvPr id="11" name="CustomShape 8">
            <a:extLst>
              <a:ext uri="{FF2B5EF4-FFF2-40B4-BE49-F238E27FC236}">
                <a16:creationId xmlns:a16="http://schemas.microsoft.com/office/drawing/2014/main" id="{AD82B51E-7BC2-4A22-BCAE-44BF3B7C559B}"/>
              </a:ext>
            </a:extLst>
          </p:cNvPr>
          <p:cNvSpPr/>
          <p:nvPr/>
        </p:nvSpPr>
        <p:spPr>
          <a:xfrm>
            <a:off x="1724869" y="1466514"/>
            <a:ext cx="646919" cy="2534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3520"/>
              <a:gd name="f8" fmla="+- 0 0 -90"/>
              <a:gd name="f9" fmla="+- 0 0 -180"/>
              <a:gd name="f10" fmla="+- 0 0 -270"/>
              <a:gd name="f11" fmla="+- 0 0 -36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+- f38 0 f6"/>
              <a:gd name="f40" fmla="+- f37 0 f6"/>
              <a:gd name="f41" fmla="*/ f39 1 2"/>
              <a:gd name="f42" fmla="*/ f40 1 2"/>
              <a:gd name="f43" fmla="*/ f39 f7 1"/>
              <a:gd name="f44" fmla="*/ f40 73490 1"/>
              <a:gd name="f45" fmla="+- f6 f41 0"/>
              <a:gd name="f46" fmla="+- f6 f42 0"/>
              <a:gd name="f47" fmla="*/ f43 1 200000"/>
              <a:gd name="f48" fmla="*/ f44 1 200000"/>
              <a:gd name="f49" fmla="+- f45 0 f47"/>
              <a:gd name="f50" fmla="+- f45 f47 0"/>
              <a:gd name="f51" fmla="+- f46 0 f48"/>
              <a:gd name="f52" fmla="+- f46 f48 0"/>
              <a:gd name="f53" fmla="*/ f45 f34 1"/>
              <a:gd name="f54" fmla="*/ f46 f34 1"/>
              <a:gd name="f55" fmla="*/ f51 f34 1"/>
              <a:gd name="f56" fmla="*/ f49 f34 1"/>
              <a:gd name="f57" fmla="*/ f52 f34 1"/>
              <a:gd name="f58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7" y="f53"/>
              </a:cxn>
              <a:cxn ang="f31">
                <a:pos x="f54" y="f58"/>
              </a:cxn>
              <a:cxn ang="f32">
                <a:pos x="f55" y="f53"/>
              </a:cxn>
              <a:cxn ang="f33">
                <a:pos x="f54" y="f56"/>
              </a:cxn>
            </a:cxnLst>
            <a:rect l="f55" t="f56" r="f57" b="f58"/>
            <a:pathLst>
              <a:path>
                <a:moveTo>
                  <a:pt x="f55" y="f56"/>
                </a:moveTo>
                <a:lnTo>
                  <a:pt x="f57" y="f56"/>
                </a:lnTo>
                <a:lnTo>
                  <a:pt x="f57" y="f58"/>
                </a:lnTo>
                <a:lnTo>
                  <a:pt x="f55" y="f58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2" name="CustomShape 9">
            <a:extLst>
              <a:ext uri="{FF2B5EF4-FFF2-40B4-BE49-F238E27FC236}">
                <a16:creationId xmlns:a16="http://schemas.microsoft.com/office/drawing/2014/main" id="{3A47D75C-D4C7-4612-A5CD-94C7A21F7B0E}"/>
              </a:ext>
            </a:extLst>
          </p:cNvPr>
          <p:cNvSpPr/>
          <p:nvPr/>
        </p:nvSpPr>
        <p:spPr>
          <a:xfrm>
            <a:off x="2418953" y="1355268"/>
            <a:ext cx="1579324" cy="159129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Необлагаемый процентный доход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(1 млн. руб.  * </a:t>
            </a:r>
            <a:r>
              <a:rPr lang="ru-RU" sz="105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максимальное значение ключевой ставки ЦБ РФ из действовавших на 1-е число каждого месяца в налоговом периоде</a:t>
            </a:r>
            <a:r>
              <a:rPr lang="ru-RU" sz="1050" b="0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)</a:t>
            </a:r>
          </a:p>
        </p:txBody>
      </p:sp>
      <p:sp>
        <p:nvSpPr>
          <p:cNvPr id="13" name="CustomShape 10">
            <a:extLst>
              <a:ext uri="{FF2B5EF4-FFF2-40B4-BE49-F238E27FC236}">
                <a16:creationId xmlns:a16="http://schemas.microsoft.com/office/drawing/2014/main" id="{773CDA63-4895-40A8-AC54-AAF715DD30EB}"/>
              </a:ext>
            </a:extLst>
          </p:cNvPr>
          <p:cNvSpPr/>
          <p:nvPr/>
        </p:nvSpPr>
        <p:spPr>
          <a:xfrm flipH="1">
            <a:off x="3880795" y="1158032"/>
            <a:ext cx="143999" cy="21243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8333"/>
              <a:gd name="f9" fmla="+- 0 0 -180"/>
              <a:gd name="f10" fmla="+- 0 0 -360"/>
              <a:gd name="f11" fmla="abs f3"/>
              <a:gd name="f12" fmla="abs f4"/>
              <a:gd name="f13" fmla="abs f5"/>
              <a:gd name="f14" fmla="+- 2700000 f1 0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+- f14 0 f1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7 1"/>
              <a:gd name="f34" fmla="val f31"/>
              <a:gd name="f35" fmla="val f32"/>
              <a:gd name="f36" fmla="*/ f33 1 f0"/>
              <a:gd name="f37" fmla="*/ f6 f30 1"/>
              <a:gd name="f38" fmla="+- f35 0 f6"/>
              <a:gd name="f39" fmla="+- f34 0 f6"/>
              <a:gd name="f40" fmla="+- 0 0 f36"/>
              <a:gd name="f41" fmla="*/ f34 f30 1"/>
              <a:gd name="f42" fmla="*/ f35 f30 1"/>
              <a:gd name="f43" fmla="min f39 f38"/>
              <a:gd name="f44" fmla="+- 0 0 f40"/>
              <a:gd name="f45" fmla="*/ f39 f30 1"/>
              <a:gd name="f46" fmla="*/ f43 f8 1"/>
              <a:gd name="f47" fmla="*/ f44 f0 1"/>
              <a:gd name="f48" fmla="*/ f46 1 100000"/>
              <a:gd name="f49" fmla="*/ f47 1 f7"/>
              <a:gd name="f50" fmla="+- f49 0 f1"/>
              <a:gd name="f51" fmla="*/ f48 f30 1"/>
              <a:gd name="f52" fmla="cos 1 f50"/>
              <a:gd name="f53" fmla="sin 1 f50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39 1"/>
              <a:gd name="f61" fmla="*/ f59 f48 1"/>
              <a:gd name="f62" fmla="+- f34 0 f60"/>
              <a:gd name="f63" fmla="+- f48 0 f61"/>
              <a:gd name="f64" fmla="+- f35 f61 0"/>
              <a:gd name="f65" fmla="+- f64 0 f48"/>
              <a:gd name="f66" fmla="*/ f62 f30 1"/>
              <a:gd name="f67" fmla="*/ f63 f30 1"/>
              <a:gd name="f68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1" y="f37"/>
              </a:cxn>
              <a:cxn ang="f29">
                <a:pos x="f41" y="f42"/>
              </a:cxn>
            </a:cxnLst>
            <a:rect l="f66" t="f67" r="f41" b="f68"/>
            <a:pathLst>
              <a:path stroke="0">
                <a:moveTo>
                  <a:pt x="f41" y="f42"/>
                </a:moveTo>
                <a:arcTo wR="f45" hR="f51" stAng="f1" swAng="f1"/>
                <a:lnTo>
                  <a:pt x="f37" y="f51"/>
                </a:lnTo>
                <a:arcTo wR="f45" hR="f51" stAng="f0" swAng="f1"/>
                <a:close/>
              </a:path>
              <a:path fill="none">
                <a:moveTo>
                  <a:pt x="f41" y="f42"/>
                </a:moveTo>
                <a:arcTo wR="f45" hR="f51" stAng="f1" swAng="f1"/>
                <a:lnTo>
                  <a:pt x="f37" y="f51"/>
                </a:lnTo>
                <a:arcTo wR="f45" hR="f51" stAng="f0" swAng="f1"/>
              </a:path>
            </a:pathLst>
          </a:custGeom>
          <a:noFill/>
          <a:ln w="25402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4" name="CustomShape 11">
            <a:extLst>
              <a:ext uri="{FF2B5EF4-FFF2-40B4-BE49-F238E27FC236}">
                <a16:creationId xmlns:a16="http://schemas.microsoft.com/office/drawing/2014/main" id="{5AB51CCE-7EF8-4CE3-8045-C65F0A9C9B78}"/>
              </a:ext>
            </a:extLst>
          </p:cNvPr>
          <p:cNvSpPr/>
          <p:nvPr/>
        </p:nvSpPr>
        <p:spPr>
          <a:xfrm>
            <a:off x="4056945" y="1195660"/>
            <a:ext cx="1086480" cy="5217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&lt; 0</a:t>
            </a:r>
            <a:endParaRPr lang="ru-RU" sz="2800" b="0" i="0" u="none" strike="noStrike" kern="1200" cap="none" spc="-1" baseline="0">
              <a:solidFill>
                <a:srgbClr val="00CC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15" name="CustomShape 12">
            <a:extLst>
              <a:ext uri="{FF2B5EF4-FFF2-40B4-BE49-F238E27FC236}">
                <a16:creationId xmlns:a16="http://schemas.microsoft.com/office/drawing/2014/main" id="{C7ABF650-0738-4060-B6AB-595C187F2E72}"/>
              </a:ext>
            </a:extLst>
          </p:cNvPr>
          <p:cNvSpPr/>
          <p:nvPr/>
        </p:nvSpPr>
        <p:spPr>
          <a:xfrm>
            <a:off x="4055400" y="1801002"/>
            <a:ext cx="732955" cy="5217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&gt; 0</a:t>
            </a:r>
            <a:endParaRPr lang="ru-RU" sz="2800" b="0" i="0" u="none" strike="noStrike" kern="1200" cap="none" spc="-1" baseline="0">
              <a:solidFill>
                <a:srgbClr val="F97407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16" name="CustomShape 13">
            <a:extLst>
              <a:ext uri="{FF2B5EF4-FFF2-40B4-BE49-F238E27FC236}">
                <a16:creationId xmlns:a16="http://schemas.microsoft.com/office/drawing/2014/main" id="{E330096C-8855-404B-B673-1FF2EE809E7F}"/>
              </a:ext>
            </a:extLst>
          </p:cNvPr>
          <p:cNvSpPr/>
          <p:nvPr/>
        </p:nvSpPr>
        <p:spPr>
          <a:xfrm>
            <a:off x="4701351" y="1338352"/>
            <a:ext cx="303123" cy="172803"/>
          </a:xfrm>
          <a:custGeom>
            <a:avLst>
              <a:gd name="f0" fmla="val 1544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7" name="CustomShape 14">
            <a:extLst>
              <a:ext uri="{FF2B5EF4-FFF2-40B4-BE49-F238E27FC236}">
                <a16:creationId xmlns:a16="http://schemas.microsoft.com/office/drawing/2014/main" id="{29140B69-CC80-4BD8-B258-C64381512A66}"/>
              </a:ext>
            </a:extLst>
          </p:cNvPr>
          <p:cNvSpPr/>
          <p:nvPr/>
        </p:nvSpPr>
        <p:spPr>
          <a:xfrm>
            <a:off x="5765072" y="1065641"/>
            <a:ext cx="2303282" cy="3682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8" name="CustomShape 15">
            <a:extLst>
              <a:ext uri="{FF2B5EF4-FFF2-40B4-BE49-F238E27FC236}">
                <a16:creationId xmlns:a16="http://schemas.microsoft.com/office/drawing/2014/main" id="{771BD399-4319-4ED2-AC5A-DF5807677081}"/>
              </a:ext>
            </a:extLst>
          </p:cNvPr>
          <p:cNvSpPr/>
          <p:nvPr/>
        </p:nvSpPr>
        <p:spPr>
          <a:xfrm>
            <a:off x="5005187" y="1164470"/>
            <a:ext cx="2879281" cy="5217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Налоговых обязательств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не возникает</a:t>
            </a:r>
          </a:p>
        </p:txBody>
      </p:sp>
      <p:sp>
        <p:nvSpPr>
          <p:cNvPr id="19" name="CustomShape 16">
            <a:extLst>
              <a:ext uri="{FF2B5EF4-FFF2-40B4-BE49-F238E27FC236}">
                <a16:creationId xmlns:a16="http://schemas.microsoft.com/office/drawing/2014/main" id="{E5D62523-1885-4480-B59C-5C68515F0E96}"/>
              </a:ext>
            </a:extLst>
          </p:cNvPr>
          <p:cNvSpPr/>
          <p:nvPr/>
        </p:nvSpPr>
        <p:spPr>
          <a:xfrm>
            <a:off x="5030388" y="1754870"/>
            <a:ext cx="1582917" cy="5217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Положительная разница</a:t>
            </a:r>
          </a:p>
        </p:txBody>
      </p:sp>
      <p:sp>
        <p:nvSpPr>
          <p:cNvPr id="20" name="CustomShape 17">
            <a:extLst>
              <a:ext uri="{FF2B5EF4-FFF2-40B4-BE49-F238E27FC236}">
                <a16:creationId xmlns:a16="http://schemas.microsoft.com/office/drawing/2014/main" id="{213ADC11-8634-4C70-BEBA-EBAB361EEE30}"/>
              </a:ext>
            </a:extLst>
          </p:cNvPr>
          <p:cNvSpPr/>
          <p:nvPr/>
        </p:nvSpPr>
        <p:spPr>
          <a:xfrm>
            <a:off x="6506029" y="1900315"/>
            <a:ext cx="281159" cy="3142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1" name="CustomShape 18">
            <a:extLst>
              <a:ext uri="{FF2B5EF4-FFF2-40B4-BE49-F238E27FC236}">
                <a16:creationId xmlns:a16="http://schemas.microsoft.com/office/drawing/2014/main" id="{89C54514-C90F-4B88-8BF5-D7FA9AE5B124}"/>
              </a:ext>
            </a:extLst>
          </p:cNvPr>
          <p:cNvSpPr/>
          <p:nvPr/>
        </p:nvSpPr>
        <p:spPr>
          <a:xfrm>
            <a:off x="6787911" y="1816428"/>
            <a:ext cx="934919" cy="45576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13%</a:t>
            </a:r>
            <a:endParaRPr lang="ru-RU" sz="2400" b="0" i="0" u="none" strike="noStrike" kern="1200" cap="none" spc="-1" baseline="0">
              <a:solidFill>
                <a:srgbClr val="F97407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22" name="CustomShape 19">
            <a:extLst>
              <a:ext uri="{FF2B5EF4-FFF2-40B4-BE49-F238E27FC236}">
                <a16:creationId xmlns:a16="http://schemas.microsoft.com/office/drawing/2014/main" id="{5C2BE84F-08CE-440B-881C-472DAFEFE3B7}"/>
              </a:ext>
            </a:extLst>
          </p:cNvPr>
          <p:cNvSpPr/>
          <p:nvPr/>
        </p:nvSpPr>
        <p:spPr>
          <a:xfrm>
            <a:off x="7582067" y="1919755"/>
            <a:ext cx="302401" cy="248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3520"/>
              <a:gd name="f8" fmla="val 11760"/>
              <a:gd name="f9" fmla="+- 0 0 -90"/>
              <a:gd name="f10" fmla="+- 0 0 -180"/>
              <a:gd name="f11" fmla="+- 0 0 -270"/>
              <a:gd name="f12" fmla="+- 0 0 -360"/>
              <a:gd name="f13" fmla="abs f3"/>
              <a:gd name="f14" fmla="abs f4"/>
              <a:gd name="f15" fmla="abs f5"/>
              <a:gd name="f16" fmla="*/ f9 f0 1"/>
              <a:gd name="f17" fmla="*/ f10 f0 1"/>
              <a:gd name="f18" fmla="*/ f11 f0 1"/>
              <a:gd name="f19" fmla="*/ f12 f0 1"/>
              <a:gd name="f20" fmla="?: f13 f3 1"/>
              <a:gd name="f21" fmla="?: f14 f4 1"/>
              <a:gd name="f22" fmla="?: f15 f5 1"/>
              <a:gd name="f23" fmla="*/ f16 1 f2"/>
              <a:gd name="f24" fmla="*/ f17 1 f2"/>
              <a:gd name="f25" fmla="*/ f18 1 f2"/>
              <a:gd name="f26" fmla="*/ f19 1 f2"/>
              <a:gd name="f27" fmla="*/ f20 1 21600"/>
              <a:gd name="f28" fmla="*/ f21 1 21600"/>
              <a:gd name="f29" fmla="*/ 21600 f20 1"/>
              <a:gd name="f30" fmla="*/ 21600 f21 1"/>
              <a:gd name="f31" fmla="+- f23 0 f1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val f36"/>
              <a:gd name="f39" fmla="val f37"/>
              <a:gd name="f40" fmla="+- f39 0 f6"/>
              <a:gd name="f41" fmla="+- f38 0 f6"/>
              <a:gd name="f42" fmla="*/ f40 1 2"/>
              <a:gd name="f43" fmla="*/ f41 1 2"/>
              <a:gd name="f44" fmla="*/ f40 f7 1"/>
              <a:gd name="f45" fmla="*/ f40 f8 1"/>
              <a:gd name="f46" fmla="*/ f41 73490 1"/>
              <a:gd name="f47" fmla="+- f6 f42 0"/>
              <a:gd name="f48" fmla="+- f6 f43 0"/>
              <a:gd name="f49" fmla="*/ f44 1 100000"/>
              <a:gd name="f50" fmla="*/ f45 1 200000"/>
              <a:gd name="f51" fmla="*/ f46 1 200000"/>
              <a:gd name="f52" fmla="+- f47 0 f50"/>
              <a:gd name="f53" fmla="+- f47 f50 0"/>
              <a:gd name="f54" fmla="+- f48 0 f51"/>
              <a:gd name="f55" fmla="+- f48 f51 0"/>
              <a:gd name="f56" fmla="*/ f48 f35 1"/>
              <a:gd name="f57" fmla="+- f52 0 f49"/>
              <a:gd name="f58" fmla="+- f53 f49 0"/>
              <a:gd name="f59" fmla="*/ f54 f35 1"/>
              <a:gd name="f60" fmla="*/ f55 f35 1"/>
              <a:gd name="f61" fmla="*/ f52 f35 1"/>
              <a:gd name="f62" fmla="*/ f53 f35 1"/>
              <a:gd name="f63" fmla="+- f57 f52 0"/>
              <a:gd name="f64" fmla="+- f53 f58 0"/>
              <a:gd name="f65" fmla="*/ f57 f35 1"/>
              <a:gd name="f66" fmla="*/ f58 f35 1"/>
              <a:gd name="f67" fmla="*/ f63 1 2"/>
              <a:gd name="f68" fmla="*/ f64 1 2"/>
              <a:gd name="f69" fmla="*/ f67 f35 1"/>
              <a:gd name="f70" fmla="*/ f6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60" y="f69"/>
              </a:cxn>
              <a:cxn ang="f31">
                <a:pos x="f60" y="f70"/>
              </a:cxn>
              <a:cxn ang="f32">
                <a:pos x="f56" y="f66"/>
              </a:cxn>
              <a:cxn ang="f33">
                <a:pos x="f59" y="f69"/>
              </a:cxn>
              <a:cxn ang="f33">
                <a:pos x="f59" y="f70"/>
              </a:cxn>
              <a:cxn ang="f34">
                <a:pos x="f56" y="f65"/>
              </a:cxn>
            </a:cxnLst>
            <a:rect l="f59" t="f65" r="f60" b="f66"/>
            <a:pathLst>
              <a:path>
                <a:moveTo>
                  <a:pt x="f59" y="f65"/>
                </a:moveTo>
                <a:lnTo>
                  <a:pt x="f60" y="f65"/>
                </a:lnTo>
                <a:lnTo>
                  <a:pt x="f60" y="f61"/>
                </a:lnTo>
                <a:lnTo>
                  <a:pt x="f59" y="f61"/>
                </a:lnTo>
                <a:close/>
                <a:moveTo>
                  <a:pt x="f59" y="f62"/>
                </a:moveTo>
                <a:lnTo>
                  <a:pt x="f60" y="f62"/>
                </a:lnTo>
                <a:lnTo>
                  <a:pt x="f60" y="f66"/>
                </a:lnTo>
                <a:lnTo>
                  <a:pt x="f59" y="f66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3" name="CustomShape 20">
            <a:extLst>
              <a:ext uri="{FF2B5EF4-FFF2-40B4-BE49-F238E27FC236}">
                <a16:creationId xmlns:a16="http://schemas.microsoft.com/office/drawing/2014/main" id="{FF7BDE2A-0E6F-4F73-AE79-48885EE952CC}"/>
              </a:ext>
            </a:extLst>
          </p:cNvPr>
          <p:cNvSpPr/>
          <p:nvPr/>
        </p:nvSpPr>
        <p:spPr>
          <a:xfrm>
            <a:off x="7897425" y="1821466"/>
            <a:ext cx="1330918" cy="45576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НДФЛ</a:t>
            </a:r>
          </a:p>
        </p:txBody>
      </p:sp>
      <p:sp>
        <p:nvSpPr>
          <p:cNvPr id="24" name="CustomShape 21">
            <a:extLst>
              <a:ext uri="{FF2B5EF4-FFF2-40B4-BE49-F238E27FC236}">
                <a16:creationId xmlns:a16="http://schemas.microsoft.com/office/drawing/2014/main" id="{23574E4F-323C-4B22-BA9B-2FF4248A915D}"/>
              </a:ext>
            </a:extLst>
          </p:cNvPr>
          <p:cNvSpPr/>
          <p:nvPr/>
        </p:nvSpPr>
        <p:spPr>
          <a:xfrm>
            <a:off x="4090614" y="2337462"/>
            <a:ext cx="4988518" cy="860395"/>
          </a:xfrm>
          <a:prstGeom prst="rect">
            <a:avLst/>
          </a:prstGeom>
          <a:solidFill>
            <a:srgbClr val="FFFFFF"/>
          </a:solidFill>
          <a:ln w="3172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107954" marR="0" lvl="0" indent="-10795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Исчисление НДФЛ производится НО на основании информации, представленной БАНКАМИ.</a:t>
            </a:r>
          </a:p>
          <a:p>
            <a:pPr marL="107954" marR="0" lvl="0" indent="-10795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Исключений для отдельных категорий налогоплательщиков НЕТ.</a:t>
            </a:r>
          </a:p>
          <a:p>
            <a:pPr marL="107954" marR="0" lvl="0" indent="-10795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Декларирование не требуется – уплата НДФЛ на основании СНУ.</a:t>
            </a:r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5AF24B3C-4609-462A-ACF5-82C5B4B842AE}"/>
              </a:ext>
            </a:extLst>
          </p:cNvPr>
          <p:cNvSpPr/>
          <p:nvPr/>
        </p:nvSpPr>
        <p:spPr>
          <a:xfrm>
            <a:off x="230858" y="4932365"/>
            <a:ext cx="866808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 cap="flat">
            <a:solidFill>
              <a:srgbClr val="ED7D31"/>
            </a:solidFill>
            <a:prstDash val="solid"/>
            <a:round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6" name="CustomShape 25">
            <a:extLst>
              <a:ext uri="{FF2B5EF4-FFF2-40B4-BE49-F238E27FC236}">
                <a16:creationId xmlns:a16="http://schemas.microsoft.com/office/drawing/2014/main" id="{4CDBF407-ADF3-44DD-900D-29A8B80D9459}"/>
              </a:ext>
            </a:extLst>
          </p:cNvPr>
          <p:cNvSpPr/>
          <p:nvPr/>
        </p:nvSpPr>
        <p:spPr>
          <a:xfrm>
            <a:off x="123215" y="4844527"/>
            <a:ext cx="214920" cy="174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F08C56"/>
              </a:gs>
              <a:gs pos="100000">
                <a:srgbClr val="F57A27"/>
              </a:gs>
            </a:gsLst>
            <a:lin ang="5400000"/>
          </a:gradFill>
          <a:ln w="9528" cap="flat">
            <a:solidFill>
              <a:srgbClr val="EC792A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7" name="CustomShape 26">
            <a:extLst>
              <a:ext uri="{FF2B5EF4-FFF2-40B4-BE49-F238E27FC236}">
                <a16:creationId xmlns:a16="http://schemas.microsoft.com/office/drawing/2014/main" id="{E0E447E1-560C-49A2-A3AE-D024CE857DDE}"/>
              </a:ext>
            </a:extLst>
          </p:cNvPr>
          <p:cNvSpPr/>
          <p:nvPr/>
        </p:nvSpPr>
        <p:spPr>
          <a:xfrm>
            <a:off x="8783378" y="4844527"/>
            <a:ext cx="214920" cy="174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F08C56"/>
              </a:gs>
              <a:gs pos="100000">
                <a:srgbClr val="F57A27"/>
              </a:gs>
            </a:gsLst>
            <a:lin ang="5400000"/>
          </a:gradFill>
          <a:ln w="9528" cap="flat">
            <a:solidFill>
              <a:srgbClr val="EC792A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8" name="CustomShape 27">
            <a:extLst>
              <a:ext uri="{FF2B5EF4-FFF2-40B4-BE49-F238E27FC236}">
                <a16:creationId xmlns:a16="http://schemas.microsoft.com/office/drawing/2014/main" id="{B17547D6-97A2-410D-A0EE-9364D2E243BA}"/>
              </a:ext>
            </a:extLst>
          </p:cNvPr>
          <p:cNvSpPr/>
          <p:nvPr/>
        </p:nvSpPr>
        <p:spPr>
          <a:xfrm>
            <a:off x="2707657" y="4853882"/>
            <a:ext cx="214920" cy="174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F08C56"/>
              </a:gs>
              <a:gs pos="100000">
                <a:srgbClr val="F57A27"/>
              </a:gs>
            </a:gsLst>
            <a:lin ang="5400000"/>
          </a:gradFill>
          <a:ln w="9528" cap="flat">
            <a:solidFill>
              <a:srgbClr val="EC792A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9" name="CustomShape 28">
            <a:extLst>
              <a:ext uri="{FF2B5EF4-FFF2-40B4-BE49-F238E27FC236}">
                <a16:creationId xmlns:a16="http://schemas.microsoft.com/office/drawing/2014/main" id="{538496C7-A699-4651-9706-6AC9B2C02DB0}"/>
              </a:ext>
            </a:extLst>
          </p:cNvPr>
          <p:cNvSpPr/>
          <p:nvPr/>
        </p:nvSpPr>
        <p:spPr>
          <a:xfrm>
            <a:off x="561011" y="4903213"/>
            <a:ext cx="2196361" cy="2755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i="0" u="none" strike="noStrike" kern="1200" cap="none" spc="-1" baseline="0">
                <a:solidFill>
                  <a:srgbClr val="203864"/>
                </a:solidFill>
                <a:uFillTx/>
                <a:latin typeface="Calibri" pitchFamily="34"/>
                <a:ea typeface="DejaVu Sans"/>
                <a:cs typeface="Calibri" pitchFamily="34"/>
              </a:rPr>
              <a:t>2023</a:t>
            </a: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 – отчетный период</a:t>
            </a:r>
          </a:p>
        </p:txBody>
      </p:sp>
      <p:sp>
        <p:nvSpPr>
          <p:cNvPr id="30" name="CustomShape 29">
            <a:extLst>
              <a:ext uri="{FF2B5EF4-FFF2-40B4-BE49-F238E27FC236}">
                <a16:creationId xmlns:a16="http://schemas.microsoft.com/office/drawing/2014/main" id="{9CAA1DD6-B40F-4D97-8EF1-6F600E562817}"/>
              </a:ext>
            </a:extLst>
          </p:cNvPr>
          <p:cNvSpPr/>
          <p:nvPr/>
        </p:nvSpPr>
        <p:spPr>
          <a:xfrm>
            <a:off x="4494010" y="4903213"/>
            <a:ext cx="3171239" cy="2755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i="0" u="none" strike="noStrike" kern="1200" cap="none" spc="-1" baseline="0">
                <a:solidFill>
                  <a:srgbClr val="203864"/>
                </a:solidFill>
                <a:uFillTx/>
                <a:latin typeface="Calibri" pitchFamily="34"/>
                <a:ea typeface="DejaVu Sans"/>
                <a:cs typeface="Calibri" pitchFamily="34"/>
              </a:rPr>
              <a:t>2024 – </a:t>
            </a: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период расчета и уплаты НДФЛ</a:t>
            </a:r>
          </a:p>
        </p:txBody>
      </p:sp>
      <p:sp>
        <p:nvSpPr>
          <p:cNvPr id="31" name="CustomShape 30">
            <a:extLst>
              <a:ext uri="{FF2B5EF4-FFF2-40B4-BE49-F238E27FC236}">
                <a16:creationId xmlns:a16="http://schemas.microsoft.com/office/drawing/2014/main" id="{42775743-BFAD-4575-B9F0-F7F566C8A16F}"/>
              </a:ext>
            </a:extLst>
          </p:cNvPr>
          <p:cNvSpPr/>
          <p:nvPr/>
        </p:nvSpPr>
        <p:spPr>
          <a:xfrm>
            <a:off x="398614" y="3884764"/>
            <a:ext cx="2084758" cy="46020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Выплаты % по вкладам (остатках на счетах)</a:t>
            </a:r>
          </a:p>
        </p:txBody>
      </p:sp>
      <p:sp>
        <p:nvSpPr>
          <p:cNvPr id="32" name="CustomShape 31">
            <a:extLst>
              <a:ext uri="{FF2B5EF4-FFF2-40B4-BE49-F238E27FC236}">
                <a16:creationId xmlns:a16="http://schemas.microsoft.com/office/drawing/2014/main" id="{FE71089C-2129-4FAA-9CE7-95CD062B5D84}"/>
              </a:ext>
            </a:extLst>
          </p:cNvPr>
          <p:cNvSpPr/>
          <p:nvPr/>
        </p:nvSpPr>
        <p:spPr>
          <a:xfrm>
            <a:off x="906216" y="4293364"/>
            <a:ext cx="356" cy="2304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3"/>
                </a:lnTo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3" name="CustomShape 32">
            <a:extLst>
              <a:ext uri="{FF2B5EF4-FFF2-40B4-BE49-F238E27FC236}">
                <a16:creationId xmlns:a16="http://schemas.microsoft.com/office/drawing/2014/main" id="{1D6CFF0F-0FF3-4A1E-B44E-CF1DCDD1A33E}"/>
              </a:ext>
            </a:extLst>
          </p:cNvPr>
          <p:cNvSpPr/>
          <p:nvPr/>
        </p:nvSpPr>
        <p:spPr>
          <a:xfrm>
            <a:off x="1986213" y="4308122"/>
            <a:ext cx="356" cy="2304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3"/>
                </a:lnTo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4" name="CustomShape 33">
            <a:extLst>
              <a:ext uri="{FF2B5EF4-FFF2-40B4-BE49-F238E27FC236}">
                <a16:creationId xmlns:a16="http://schemas.microsoft.com/office/drawing/2014/main" id="{3FBC9DBE-05AE-4622-AED8-C1E77E0B7D95}"/>
              </a:ext>
            </a:extLst>
          </p:cNvPr>
          <p:cNvSpPr/>
          <p:nvPr/>
        </p:nvSpPr>
        <p:spPr>
          <a:xfrm>
            <a:off x="3802056" y="4847764"/>
            <a:ext cx="214920" cy="174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80B761"/>
              </a:gs>
              <a:gs pos="100000">
                <a:srgbClr val="6FB142"/>
              </a:gs>
            </a:gsLst>
            <a:lin ang="5400000"/>
          </a:gradFill>
          <a:ln w="9528" cap="flat">
            <a:solidFill>
              <a:srgbClr val="6DAC43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5" name="CustomShape 34">
            <a:extLst>
              <a:ext uri="{FF2B5EF4-FFF2-40B4-BE49-F238E27FC236}">
                <a16:creationId xmlns:a16="http://schemas.microsoft.com/office/drawing/2014/main" id="{B387B7C0-67AE-4F12-8671-E8E3A26B1DC2}"/>
              </a:ext>
            </a:extLst>
          </p:cNvPr>
          <p:cNvSpPr/>
          <p:nvPr/>
        </p:nvSpPr>
        <p:spPr>
          <a:xfrm>
            <a:off x="3396337" y="4277883"/>
            <a:ext cx="1023844" cy="46020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i="0" u="none" strike="noStrike" kern="1200" cap="none" spc="-1" baseline="0">
                <a:solidFill>
                  <a:srgbClr val="203864"/>
                </a:solidFill>
                <a:uFillTx/>
                <a:latin typeface="Calibri" pitchFamily="34"/>
                <a:ea typeface="DejaVu Sans"/>
                <a:cs typeface="Calibri" pitchFamily="34"/>
              </a:rPr>
              <a:t>1 февраля 2024 года</a:t>
            </a:r>
            <a:endParaRPr lang="ru-RU" sz="1200" b="0" i="0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36" name="CustomShape 35">
            <a:extLst>
              <a:ext uri="{FF2B5EF4-FFF2-40B4-BE49-F238E27FC236}">
                <a16:creationId xmlns:a16="http://schemas.microsoft.com/office/drawing/2014/main" id="{30FB22C1-86C4-45FF-98C5-D18E7765B55E}"/>
              </a:ext>
            </a:extLst>
          </p:cNvPr>
          <p:cNvSpPr/>
          <p:nvPr/>
        </p:nvSpPr>
        <p:spPr>
          <a:xfrm>
            <a:off x="1814142" y="3319162"/>
            <a:ext cx="2056677" cy="59871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Передача информации в электронной форме от банка не позднее 01.02.2024</a:t>
            </a:r>
          </a:p>
        </p:txBody>
      </p:sp>
      <p:sp>
        <p:nvSpPr>
          <p:cNvPr id="37" name="CustomShape 36">
            <a:extLst>
              <a:ext uri="{FF2B5EF4-FFF2-40B4-BE49-F238E27FC236}">
                <a16:creationId xmlns:a16="http://schemas.microsoft.com/office/drawing/2014/main" id="{B079FF5E-5035-4D8C-AF06-B001D4F73A4B}"/>
              </a:ext>
            </a:extLst>
          </p:cNvPr>
          <p:cNvSpPr/>
          <p:nvPr/>
        </p:nvSpPr>
        <p:spPr>
          <a:xfrm>
            <a:off x="4476335" y="3377528"/>
            <a:ext cx="2620798" cy="42942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Терр.орган ФНС России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по месту нахождения банка</a:t>
            </a:r>
          </a:p>
        </p:txBody>
      </p:sp>
      <p:sp>
        <p:nvSpPr>
          <p:cNvPr id="38" name="CustomShape 37">
            <a:extLst>
              <a:ext uri="{FF2B5EF4-FFF2-40B4-BE49-F238E27FC236}">
                <a16:creationId xmlns:a16="http://schemas.microsoft.com/office/drawing/2014/main" id="{BB74EE57-640E-4F93-B464-AFA5D7375591}"/>
              </a:ext>
            </a:extLst>
          </p:cNvPr>
          <p:cNvSpPr/>
          <p:nvPr/>
        </p:nvSpPr>
        <p:spPr>
          <a:xfrm>
            <a:off x="4420895" y="4060082"/>
            <a:ext cx="2157124" cy="7693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9649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A5A5A5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9" name="CustomShape 38">
            <a:extLst>
              <a:ext uri="{FF2B5EF4-FFF2-40B4-BE49-F238E27FC236}">
                <a16:creationId xmlns:a16="http://schemas.microsoft.com/office/drawing/2014/main" id="{18789F0E-B2A0-4672-A458-17215E43A4B5}"/>
              </a:ext>
            </a:extLst>
          </p:cNvPr>
          <p:cNvSpPr/>
          <p:nvPr/>
        </p:nvSpPr>
        <p:spPr>
          <a:xfrm>
            <a:off x="4492895" y="4145761"/>
            <a:ext cx="2056677" cy="59871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171358" marR="0" lvl="0" indent="-17027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100000"/>
              <a:buFont typeface="Wingdings"/>
              <a:buChar char="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Исчисление НДФЛ</a:t>
            </a:r>
          </a:p>
          <a:p>
            <a:pPr marL="171358" marR="0" lvl="0" indent="-17027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100000"/>
              <a:buFont typeface="Wingdings"/>
              <a:buChar char="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 Формирование СНУ</a:t>
            </a:r>
          </a:p>
          <a:p>
            <a:pPr marL="171358" marR="0" lvl="0" indent="-17027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100000"/>
              <a:buFont typeface="Wingdings"/>
              <a:buChar char="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Направление СНУ ФЛ</a:t>
            </a:r>
          </a:p>
        </p:txBody>
      </p:sp>
      <p:sp>
        <p:nvSpPr>
          <p:cNvPr id="40" name="CustomShape 42">
            <a:extLst>
              <a:ext uri="{FF2B5EF4-FFF2-40B4-BE49-F238E27FC236}">
                <a16:creationId xmlns:a16="http://schemas.microsoft.com/office/drawing/2014/main" id="{05ED77FD-6A3A-483A-B5DE-497C6D11D6BA}"/>
              </a:ext>
            </a:extLst>
          </p:cNvPr>
          <p:cNvSpPr/>
          <p:nvPr/>
        </p:nvSpPr>
        <p:spPr>
          <a:xfrm>
            <a:off x="7785814" y="4850645"/>
            <a:ext cx="214920" cy="174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80B761"/>
              </a:gs>
              <a:gs pos="100000">
                <a:srgbClr val="6FB142"/>
              </a:gs>
            </a:gsLst>
            <a:lin ang="5400000"/>
          </a:gradFill>
          <a:ln w="9528" cap="flat">
            <a:solidFill>
              <a:srgbClr val="6DAC43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1" name="CustomShape 43">
            <a:extLst>
              <a:ext uri="{FF2B5EF4-FFF2-40B4-BE49-F238E27FC236}">
                <a16:creationId xmlns:a16="http://schemas.microsoft.com/office/drawing/2014/main" id="{47451147-1200-4A23-9A1B-6BA37A63EAD5}"/>
              </a:ext>
            </a:extLst>
          </p:cNvPr>
          <p:cNvSpPr/>
          <p:nvPr/>
        </p:nvSpPr>
        <p:spPr>
          <a:xfrm>
            <a:off x="7455158" y="4280406"/>
            <a:ext cx="1023844" cy="46020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i="0" u="none" strike="noStrike" kern="1200" cap="none" spc="-1" baseline="0">
                <a:solidFill>
                  <a:srgbClr val="203864"/>
                </a:solidFill>
                <a:uFillTx/>
                <a:latin typeface="Calibri" pitchFamily="34"/>
                <a:ea typeface="DejaVu Sans"/>
                <a:cs typeface="Calibri" pitchFamily="34"/>
              </a:rPr>
              <a:t>1 декабря 2024 года</a:t>
            </a:r>
            <a:endParaRPr lang="ru-RU" sz="1200" b="0" i="0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42" name="CustomShape 44">
            <a:extLst>
              <a:ext uri="{FF2B5EF4-FFF2-40B4-BE49-F238E27FC236}">
                <a16:creationId xmlns:a16="http://schemas.microsoft.com/office/drawing/2014/main" id="{F72EA11B-3C7C-4EE6-B13A-F447C311DC54}"/>
              </a:ext>
            </a:extLst>
          </p:cNvPr>
          <p:cNvSpPr/>
          <p:nvPr/>
        </p:nvSpPr>
        <p:spPr>
          <a:xfrm>
            <a:off x="4701351" y="1994992"/>
            <a:ext cx="303123" cy="172803"/>
          </a:xfrm>
          <a:custGeom>
            <a:avLst>
              <a:gd name="f0" fmla="val 1544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43" name="Picture 462">
            <a:extLst>
              <a:ext uri="{FF2B5EF4-FFF2-40B4-BE49-F238E27FC236}">
                <a16:creationId xmlns:a16="http://schemas.microsoft.com/office/drawing/2014/main" id="{31087DFE-EB8C-446A-B1F9-7E3210014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109" y="3300417"/>
            <a:ext cx="584493" cy="5843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Picture 457">
            <a:extLst>
              <a:ext uri="{FF2B5EF4-FFF2-40B4-BE49-F238E27FC236}">
                <a16:creationId xmlns:a16="http://schemas.microsoft.com/office/drawing/2014/main" id="{E7D6F7FB-B507-4948-B811-CAA3CEC0F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567" y="3287569"/>
            <a:ext cx="601629" cy="6014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Picture 465">
            <a:extLst>
              <a:ext uri="{FF2B5EF4-FFF2-40B4-BE49-F238E27FC236}">
                <a16:creationId xmlns:a16="http://schemas.microsoft.com/office/drawing/2014/main" id="{FDDE3DF6-F1DB-44B7-AEF2-4EF22624BFA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5000" contrast="9000"/>
          </a:blip>
          <a:stretch>
            <a:fillRect/>
          </a:stretch>
        </p:blipFill>
        <p:spPr>
          <a:xfrm>
            <a:off x="1173376" y="4374361"/>
            <a:ext cx="528989" cy="5288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Picture 465">
            <a:extLst>
              <a:ext uri="{FF2B5EF4-FFF2-40B4-BE49-F238E27FC236}">
                <a16:creationId xmlns:a16="http://schemas.microsoft.com/office/drawing/2014/main" id="{40896D55-872B-41A9-8291-82FF9F98409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5000" contrast="9000"/>
          </a:blip>
          <a:stretch>
            <a:fillRect/>
          </a:stretch>
        </p:blipFill>
        <p:spPr>
          <a:xfrm>
            <a:off x="6720794" y="4313544"/>
            <a:ext cx="528989" cy="528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FC67C3D-54FC-4FE2-A82D-480583CEA85B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94820CF-ABFA-4CF9-9FF4-91FA5AAE4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CFBC97-3847-42F8-8A24-BA88791E591B}"/>
              </a:ext>
            </a:extLst>
          </p:cNvPr>
          <p:cNvSpPr/>
          <p:nvPr/>
        </p:nvSpPr>
        <p:spPr>
          <a:xfrm flipV="1">
            <a:off x="1536" y="630890"/>
            <a:ext cx="9147474" cy="646773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D79BA9-CD5B-4723-A804-D1430A3D09D7}"/>
              </a:ext>
            </a:extLst>
          </p:cNvPr>
          <p:cNvSpPr txBox="1"/>
          <p:nvPr/>
        </p:nvSpPr>
        <p:spPr>
          <a:xfrm>
            <a:off x="7973" y="627534"/>
            <a:ext cx="9137562" cy="650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b" anchorCtr="1" compatLnSpc="1">
            <a:noAutofit/>
          </a:bodyPr>
          <a:lstStyle/>
          <a:p>
            <a:pPr marL="0" marR="0" lvl="0" indent="0" algn="ctr" defTabSz="1042662" rtl="0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b="1" i="0" u="none" strike="noStrike" kern="1200" cap="none" spc="0" baseline="0">
                <a:solidFill>
                  <a:srgbClr val="0D0D0D"/>
                </a:solidFill>
                <a:uFillTx/>
                <a:latin typeface="Calibri" pitchFamily="34"/>
                <a:ea typeface="DejaVu Sans"/>
                <a:cs typeface="Calibri" pitchFamily="34"/>
              </a:rPr>
              <a:t>Изменения законодательства </a:t>
            </a:r>
            <a:r>
              <a:rPr lang="ru-RU" sz="19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2023-2025 гг.</a:t>
            </a:r>
          </a:p>
          <a:p>
            <a:pPr marL="0" marR="0" lvl="0" indent="0" algn="ctr" defTabSz="1042662" rtl="0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Для физических лиц</a:t>
            </a:r>
            <a:r>
              <a:rPr lang="en-US" sz="19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 </a:t>
            </a:r>
            <a:endParaRPr lang="ru-RU" sz="19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4" name="Прямоугольник: загнутый угол 4">
            <a:extLst>
              <a:ext uri="{FF2B5EF4-FFF2-40B4-BE49-F238E27FC236}">
                <a16:creationId xmlns:a16="http://schemas.microsoft.com/office/drawing/2014/main" id="{51BAC4EA-38D8-4F3A-A470-73052AB2C135}"/>
              </a:ext>
            </a:extLst>
          </p:cNvPr>
          <p:cNvSpPr/>
          <p:nvPr/>
        </p:nvSpPr>
        <p:spPr>
          <a:xfrm>
            <a:off x="181051" y="1465600"/>
            <a:ext cx="8784979" cy="368887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000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FFFFFF"/>
          </a:solidFill>
          <a:ln w="3172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360656B-AC06-47B2-B4A9-55E41C10F924}"/>
              </a:ext>
            </a:extLst>
          </p:cNvPr>
          <p:cNvSpPr txBox="1"/>
          <p:nvPr/>
        </p:nvSpPr>
        <p:spPr>
          <a:xfrm>
            <a:off x="181051" y="1465600"/>
            <a:ext cx="741682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16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31.07.2023 № 379-ФЗ</a:t>
            </a:r>
          </a:p>
        </p:txBody>
      </p:sp>
      <p:sp>
        <p:nvSpPr>
          <p:cNvPr id="6" name="Graphic 235">
            <a:extLst>
              <a:ext uri="{FF2B5EF4-FFF2-40B4-BE49-F238E27FC236}">
                <a16:creationId xmlns:a16="http://schemas.microsoft.com/office/drawing/2014/main" id="{A9B9C127-622D-4F33-B5A6-15B6537339A8}"/>
              </a:ext>
            </a:extLst>
          </p:cNvPr>
          <p:cNvSpPr/>
          <p:nvPr/>
        </p:nvSpPr>
        <p:spPr>
          <a:xfrm>
            <a:off x="1837230" y="785606"/>
            <a:ext cx="304796" cy="3047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9638"/>
              <a:gd name="f8" fmla="val 15976"/>
              <a:gd name="f9" fmla="val 16820"/>
              <a:gd name="f10" fmla="val 14693"/>
              <a:gd name="f11" fmla="val 16504"/>
              <a:gd name="f12" fmla="val 14549"/>
              <a:gd name="f13" fmla="val 16232"/>
              <a:gd name="f14" fmla="val 14324"/>
              <a:gd name="f15" fmla="val 16032"/>
              <a:gd name="f16" fmla="val 14040"/>
              <a:gd name="f17" fmla="val 15838"/>
              <a:gd name="f18" fmla="val 13764"/>
              <a:gd name="f19" fmla="val 15823"/>
              <a:gd name="f20" fmla="val 13401"/>
              <a:gd name="f21" fmla="val 15994"/>
              <a:gd name="f22" fmla="val 13110"/>
              <a:gd name="f23" fmla="val 16618"/>
              <a:gd name="f24" fmla="val 12024"/>
              <a:gd name="f25" fmla="val 16945"/>
              <a:gd name="f26" fmla="val 10793"/>
              <a:gd name="f27" fmla="val 16943"/>
              <a:gd name="f28" fmla="val 9540"/>
              <a:gd name="f29" fmla="val 7144"/>
              <a:gd name="f30" fmla="val 15774"/>
              <a:gd name="f31" fmla="val 4725"/>
              <a:gd name="f32" fmla="val 13163"/>
              <a:gd name="f33" fmla="val 12844"/>
              <a:gd name="f34" fmla="val 4724"/>
              <a:gd name="f35" fmla="val 12526"/>
              <a:gd name="f36" fmla="val 4764"/>
              <a:gd name="f37" fmla="val 12218"/>
              <a:gd name="f38" fmla="val 4844"/>
              <a:gd name="f39" fmla="val 4835"/>
              <a:gd name="f40" fmla="val 4825"/>
              <a:gd name="f41" fmla="val 4815"/>
              <a:gd name="f42" fmla="val 2419"/>
              <a:gd name="f43" fmla="val 11049"/>
              <a:gd name="f44" fmla="val 8438"/>
              <a:gd name="f45" fmla="val 5826"/>
              <a:gd name="f46" fmla="val 4658"/>
              <a:gd name="f47" fmla="val 4654"/>
              <a:gd name="f48" fmla="val 6069"/>
              <a:gd name="f49" fmla="val 4982"/>
              <a:gd name="f50" fmla="val 7301"/>
              <a:gd name="f51" fmla="val 5607"/>
              <a:gd name="f52" fmla="val 8387"/>
              <a:gd name="f53" fmla="val 5776"/>
              <a:gd name="f54" fmla="val 8677"/>
              <a:gd name="f55" fmla="val 5761"/>
              <a:gd name="f56" fmla="val 9040"/>
              <a:gd name="f57" fmla="val 5568"/>
              <a:gd name="f58" fmla="val 9315"/>
              <a:gd name="f59" fmla="val 5368"/>
              <a:gd name="f60" fmla="val 9599"/>
              <a:gd name="f61" fmla="val 5096"/>
              <a:gd name="f62" fmla="val 9824"/>
              <a:gd name="f63" fmla="val 4780"/>
              <a:gd name="f64" fmla="val 9968"/>
              <a:gd name="f65" fmla="val 1962"/>
              <a:gd name="f66" fmla="val 11251"/>
              <a:gd name="f67" fmla="val 768"/>
              <a:gd name="f68" fmla="val 11796"/>
              <a:gd name="f69" fmla="val 2"/>
              <a:gd name="f70" fmla="val 12986"/>
              <a:gd name="f71" fmla="val 14299"/>
              <a:gd name="f72" fmla="val 15165"/>
              <a:gd name="f73" fmla="val 15878"/>
              <a:gd name="f74" fmla="val 608"/>
              <a:gd name="f75" fmla="val 16353"/>
              <a:gd name="f76" fmla="val 3696"/>
              <a:gd name="f77" fmla="val 16663"/>
              <a:gd name="f78" fmla="val 3719"/>
              <a:gd name="f79" fmla="val 3741"/>
              <a:gd name="f80" fmla="val 3763"/>
              <a:gd name="f81" fmla="val 4136"/>
              <a:gd name="f82" fmla="val 16682"/>
              <a:gd name="f83" fmla="val 4453"/>
              <a:gd name="f84" fmla="val 16395"/>
              <a:gd name="f85" fmla="val 4472"/>
              <a:gd name="f86" fmla="val 16022"/>
              <a:gd name="f87" fmla="val 4491"/>
              <a:gd name="f88" fmla="val 15649"/>
              <a:gd name="f89" fmla="val 4203"/>
              <a:gd name="f90" fmla="val 15332"/>
              <a:gd name="f91" fmla="val 3831"/>
              <a:gd name="f92" fmla="val 15313"/>
              <a:gd name="f93" fmla="val 2990"/>
              <a:gd name="f94" fmla="val 15262"/>
              <a:gd name="f95" fmla="val 2158"/>
              <a:gd name="f96" fmla="val 15116"/>
              <a:gd name="f97" fmla="val 1350"/>
              <a:gd name="f98" fmla="val 14878"/>
              <a:gd name="f99" fmla="val 1351"/>
              <a:gd name="f100" fmla="val 13516"/>
              <a:gd name="f101" fmla="val 1808"/>
              <a:gd name="f102" fmla="val 12805"/>
              <a:gd name="f103" fmla="val 2520"/>
              <a:gd name="f104" fmla="val 12479"/>
              <a:gd name="f105" fmla="val 5339"/>
              <a:gd name="f106" fmla="val 11197"/>
              <a:gd name="f107" fmla="val 5874"/>
              <a:gd name="f108" fmla="val 10954"/>
              <a:gd name="f109" fmla="val 6334"/>
              <a:gd name="f110" fmla="val 10572"/>
              <a:gd name="f111" fmla="val 6672"/>
              <a:gd name="f112" fmla="val 10091"/>
              <a:gd name="f113" fmla="val 7179"/>
              <a:gd name="f114" fmla="val 9377"/>
              <a:gd name="f115" fmla="val 7213"/>
              <a:gd name="f116" fmla="val 8430"/>
              <a:gd name="f117" fmla="val 6758"/>
              <a:gd name="f118" fmla="val 7681"/>
              <a:gd name="f119" fmla="val 6265"/>
              <a:gd name="f120" fmla="val 6807"/>
              <a:gd name="f121" fmla="val 6006"/>
              <a:gd name="f122" fmla="val 5819"/>
              <a:gd name="f123" fmla="val 6008"/>
              <a:gd name="f124" fmla="val 4236"/>
              <a:gd name="f125" fmla="val 6124"/>
              <a:gd name="f126" fmla="val 10751"/>
              <a:gd name="f127" fmla="val 10868"/>
              <a:gd name="f128" fmla="val 10864"/>
              <a:gd name="f129" fmla="val 5089"/>
              <a:gd name="f130" fmla="val 10841"/>
              <a:gd name="f131" fmla="val 5362"/>
              <a:gd name="f132" fmla="val 10800"/>
              <a:gd name="f133" fmla="val 5633"/>
              <a:gd name="f134" fmla="val 9827"/>
              <a:gd name="f135" fmla="val 6695"/>
              <a:gd name="f136" fmla="val 9317"/>
              <a:gd name="f137" fmla="val 8101"/>
              <a:gd name="f138" fmla="val 9383"/>
              <a:gd name="f139" fmla="val 9379"/>
              <a:gd name="f140" fmla="val 10794"/>
              <a:gd name="f141" fmla="val 9707"/>
              <a:gd name="f142" fmla="val 12026"/>
              <a:gd name="f143" fmla="val 10332"/>
              <a:gd name="f144" fmla="val 13112"/>
              <a:gd name="f145" fmla="val 10502"/>
              <a:gd name="f146" fmla="val 13403"/>
              <a:gd name="f147" fmla="val 10487"/>
              <a:gd name="f148" fmla="val 13766"/>
              <a:gd name="f149" fmla="val 10293"/>
              <a:gd name="f150" fmla="val 14042"/>
              <a:gd name="f151" fmla="val 10093"/>
              <a:gd name="f152" fmla="val 14326"/>
              <a:gd name="f153" fmla="val 9821"/>
              <a:gd name="f154" fmla="val 14551"/>
              <a:gd name="f155" fmla="val 9505"/>
              <a:gd name="f156" fmla="val 14695"/>
              <a:gd name="f157" fmla="val 6687"/>
              <a:gd name="f158" fmla="val 15978"/>
              <a:gd name="f159" fmla="val 5494"/>
              <a:gd name="f160" fmla="val 16522"/>
              <a:gd name="f161" fmla="val 4728"/>
              <a:gd name="f162" fmla="val 17712"/>
              <a:gd name="f163" fmla="val 19024"/>
              <a:gd name="f164" fmla="val 19890"/>
              <a:gd name="f165" fmla="val 20313"/>
              <a:gd name="f166" fmla="val 21598"/>
              <a:gd name="f167" fmla="val 17711"/>
              <a:gd name="f168" fmla="val 20832"/>
              <a:gd name="f169" fmla="val 16521"/>
              <a:gd name="f170" fmla="+- 0 0 -90"/>
              <a:gd name="f171" fmla="+- 0 0 -180"/>
              <a:gd name="f172" fmla="+- 0 0 -270"/>
              <a:gd name="f173" fmla="+- 0 0 -360"/>
              <a:gd name="f174" fmla="*/ f3 1 21600"/>
              <a:gd name="f175" fmla="*/ f4 1 21600"/>
              <a:gd name="f176" fmla="+- f6 0 f5"/>
              <a:gd name="f177" fmla="*/ f170 f0 1"/>
              <a:gd name="f178" fmla="*/ f171 f0 1"/>
              <a:gd name="f179" fmla="*/ f172 f0 1"/>
              <a:gd name="f180" fmla="*/ f173 f0 1"/>
              <a:gd name="f181" fmla="*/ f176 1 2"/>
              <a:gd name="f182" fmla="*/ f176 1 21600"/>
              <a:gd name="f183" fmla="*/ f177 1 f2"/>
              <a:gd name="f184" fmla="*/ f178 1 f2"/>
              <a:gd name="f185" fmla="*/ f179 1 f2"/>
              <a:gd name="f186" fmla="*/ f180 1 f2"/>
              <a:gd name="f187" fmla="*/ f181 1 f182"/>
              <a:gd name="f188" fmla="*/ 0 1 f182"/>
              <a:gd name="f189" fmla="*/ f6 1 f182"/>
              <a:gd name="f190" fmla="+- f183 0 f1"/>
              <a:gd name="f191" fmla="+- f184 0 f1"/>
              <a:gd name="f192" fmla="+- f185 0 f1"/>
              <a:gd name="f193" fmla="+- f186 0 f1"/>
              <a:gd name="f194" fmla="*/ f188 f174 1"/>
              <a:gd name="f195" fmla="*/ f189 f174 1"/>
              <a:gd name="f196" fmla="*/ f189 f175 1"/>
              <a:gd name="f197" fmla="*/ f188 f175 1"/>
              <a:gd name="f198" fmla="*/ f187 f174 1"/>
              <a:gd name="f199" fmla="*/ f187 f1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0">
                <a:pos x="f198" y="f199"/>
              </a:cxn>
              <a:cxn ang="f191">
                <a:pos x="f198" y="f199"/>
              </a:cxn>
              <a:cxn ang="f192">
                <a:pos x="f198" y="f199"/>
              </a:cxn>
              <a:cxn ang="f193">
                <a:pos x="f198" y="f199"/>
              </a:cxn>
            </a:cxnLst>
            <a:rect l="f194" t="f197" r="f195" b="f196"/>
            <a:pathLst>
              <a:path w="21600" h="21600">
                <a:moveTo>
                  <a:pt x="f7" y="f8"/>
                </a:move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7" y="f29"/>
                  <a:pt x="f30" y="f31"/>
                  <a:pt x="f32" y="f31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7" y="f39"/>
                  <a:pt x="f37" y="f40"/>
                  <a:pt x="f37" y="f41"/>
                </a:cubicBezTo>
                <a:cubicBezTo>
                  <a:pt x="f37" y="f42"/>
                  <a:pt x="f43" y="f5"/>
                  <a:pt x="f44" y="f5"/>
                </a:cubicBezTo>
                <a:cubicBezTo>
                  <a:pt x="f45" y="f5"/>
                  <a:pt x="f46" y="f42"/>
                  <a:pt x="f46" y="f41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lnTo>
                  <a:pt x="f65" y="f66"/>
                </a:lnTo>
                <a:cubicBezTo>
                  <a:pt x="f67" y="f68"/>
                  <a:pt x="f69" y="f70"/>
                  <a:pt x="f5" y="f71"/>
                </a:cubicBezTo>
                <a:lnTo>
                  <a:pt x="f5" y="f72"/>
                </a:lnTo>
                <a:cubicBezTo>
                  <a:pt x="f5" y="f73"/>
                  <a:pt x="f74" y="f75"/>
                  <a:pt x="f76" y="f77"/>
                </a:cubicBezTo>
                <a:cubicBezTo>
                  <a:pt x="f78" y="f77"/>
                  <a:pt x="f79" y="f77"/>
                  <a:pt x="f80" y="f77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lnTo>
                  <a:pt x="f97" y="f71"/>
                </a:ln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41"/>
                </a:cubicBezTo>
                <a:cubicBezTo>
                  <a:pt x="f123" y="f124"/>
                  <a:pt x="f125" y="f97"/>
                  <a:pt x="f44" y="f97"/>
                </a:cubicBezTo>
                <a:cubicBezTo>
                  <a:pt x="f126" y="f97"/>
                  <a:pt x="f127" y="f124"/>
                  <a:pt x="f127" y="f41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2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31" y="f163"/>
                </a:cubicBezTo>
                <a:lnTo>
                  <a:pt x="f31" y="f164"/>
                </a:lnTo>
                <a:cubicBezTo>
                  <a:pt x="f31" y="f165"/>
                  <a:pt x="f31" y="f6"/>
                  <a:pt x="f32" y="f6"/>
                </a:cubicBezTo>
                <a:cubicBezTo>
                  <a:pt x="f6" y="f6"/>
                  <a:pt x="f6" y="f165"/>
                  <a:pt x="f6" y="f164"/>
                </a:cubicBezTo>
                <a:lnTo>
                  <a:pt x="f6" y="f163"/>
                </a:lnTo>
                <a:cubicBezTo>
                  <a:pt x="f166" y="f167"/>
                  <a:pt x="f168" y="f169"/>
                  <a:pt x="f7" y="f8"/>
                </a:cubicBezTo>
                <a:close/>
              </a:path>
            </a:pathLst>
          </a:custGeom>
          <a:solidFill>
            <a:srgbClr val="F97407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5A3B0440-CCCA-4BF6-803C-B3D078E06738}"/>
              </a:ext>
            </a:extLst>
          </p:cNvPr>
          <p:cNvSpPr/>
          <p:nvPr/>
        </p:nvSpPr>
        <p:spPr>
          <a:xfrm>
            <a:off x="155484" y="1906496"/>
            <a:ext cx="8810536" cy="304880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47877" tIns="23756" rIns="47877" bIns="23756" anchor="t" anchorCtr="0" compatLnSpc="1">
            <a:spAutoFit/>
          </a:bodyPr>
          <a:lstStyle/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Вознаграждение и иные выплаты при выполнении дистанционным работником трудовой функции дистанционно по договору с работодателем, являющимся российской организацией (за исключением договора, заключенного для осуществления трудовой деятельности в обособленном подразделении российской организации, зарегистрированным за пределами РФ), с обособленным подразделением иностранной организации, зарегистрированным на территории РФ, </a:t>
            </a: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с 01.01.2024 признаются доходами от источников в РФ</a:t>
            </a:r>
            <a:r>
              <a:rPr lang="ru-RU" sz="1200" b="0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 (внесение изменений в ст. 208 НК РФ). </a:t>
            </a: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1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С 01.01.2025</a:t>
            </a: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 </a:t>
            </a: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года доходы блогеров </a:t>
            </a: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от деятельности в российских сегментах сети Интернет </a:t>
            </a: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(национальная доменная зона, технические средства в РФ), получаемые от иностранных организаций и цифровых платформ, на которых размещается контент, </a:t>
            </a: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будут признаваться доходами от источников в РФ </a:t>
            </a: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и подлежать налогообложению у источников выплат (налоговых агентов), которые подлежат специальной постановке на учет в налоговых органах. </a:t>
            </a: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Признание таких доходов доходами от источников в РФ и, соответственно, </a:t>
            </a: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налоговое агентирование законодательно </a:t>
            </a: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будет закреплено </a:t>
            </a: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при выполнении </a:t>
            </a: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хотя бы </a:t>
            </a: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одного из трёх условий</a:t>
            </a: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:</a:t>
            </a: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1) доход получен физическим лицом – резидентом,</a:t>
            </a: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2) доход поступает на карту на территории РФ,</a:t>
            </a: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3) </a:t>
            </a:r>
            <a:r>
              <a:rPr lang="ru-RU" sz="1200" b="0" i="0" u="none" strike="noStrike" kern="1200" cap="none" spc="-3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доход получен от российской организации, предпринимателя или обособленного подразделения иностранной организации в РФ.</a:t>
            </a:r>
            <a:endParaRPr lang="ru-RU" sz="1200" b="1" i="0" u="none" strike="noStrike" kern="1200" cap="none" spc="-1" baseline="0">
              <a:solidFill>
                <a:srgbClr val="00CC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8" name="Graphic 2">
            <a:extLst>
              <a:ext uri="{FF2B5EF4-FFF2-40B4-BE49-F238E27FC236}">
                <a16:creationId xmlns:a16="http://schemas.microsoft.com/office/drawing/2014/main" id="{C47188C2-4314-4AE8-99E9-7C9A75717034}"/>
              </a:ext>
            </a:extLst>
          </p:cNvPr>
          <p:cNvSpPr/>
          <p:nvPr/>
        </p:nvSpPr>
        <p:spPr>
          <a:xfrm>
            <a:off x="181051" y="1972763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959C4E34-664F-4741-A260-2F135AAB2571}"/>
              </a:ext>
            </a:extLst>
          </p:cNvPr>
          <p:cNvSpPr/>
          <p:nvPr/>
        </p:nvSpPr>
        <p:spPr>
          <a:xfrm>
            <a:off x="184114" y="3130631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8F97CA-FA3C-47A3-BD9E-1ED4D013B029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88A7C7-750F-4B22-8977-CCD5E61CA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6E7F9A-6D88-42BF-B20F-D0F9F7274C39}"/>
              </a:ext>
            </a:extLst>
          </p:cNvPr>
          <p:cNvSpPr/>
          <p:nvPr/>
        </p:nvSpPr>
        <p:spPr>
          <a:xfrm flipV="1">
            <a:off x="0" y="598447"/>
            <a:ext cx="9147474" cy="646773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626117-65BE-4913-B17E-C4394E5ADB7E}"/>
              </a:ext>
            </a:extLst>
          </p:cNvPr>
          <p:cNvSpPr txBox="1"/>
          <p:nvPr/>
        </p:nvSpPr>
        <p:spPr>
          <a:xfrm>
            <a:off x="6437" y="595091"/>
            <a:ext cx="9137562" cy="650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b" anchorCtr="1" compatLnSpc="1">
            <a:noAutofit/>
          </a:bodyPr>
          <a:lstStyle/>
          <a:p>
            <a:pPr marL="0" marR="0" lvl="0" indent="0" algn="ctr" defTabSz="1042662" rtl="0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b="1" i="0" u="none" strike="noStrike" kern="1200" cap="none" spc="0" baseline="0">
                <a:solidFill>
                  <a:srgbClr val="0D0D0D"/>
                </a:solidFill>
                <a:uFillTx/>
                <a:latin typeface="Calibri" pitchFamily="34"/>
                <a:ea typeface="DejaVu Sans"/>
                <a:cs typeface="Calibri" pitchFamily="34"/>
              </a:rPr>
              <a:t>Изменения законодательства </a:t>
            </a:r>
            <a:r>
              <a:rPr lang="ru-RU" sz="19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2023-2024 гг.</a:t>
            </a:r>
          </a:p>
          <a:p>
            <a:pPr marL="0" marR="0" lvl="0" indent="0" algn="ctr" defTabSz="1042662" rtl="0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Для физических лиц</a:t>
            </a:r>
            <a:r>
              <a:rPr lang="en-US" sz="19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 </a:t>
            </a:r>
            <a:endParaRPr lang="ru-RU" sz="19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4" name="Прямоугольник: загнутый угол 4">
            <a:extLst>
              <a:ext uri="{FF2B5EF4-FFF2-40B4-BE49-F238E27FC236}">
                <a16:creationId xmlns:a16="http://schemas.microsoft.com/office/drawing/2014/main" id="{09170544-6246-4D0B-8091-18BD6BF5AEC2}"/>
              </a:ext>
            </a:extLst>
          </p:cNvPr>
          <p:cNvSpPr/>
          <p:nvPr/>
        </p:nvSpPr>
        <p:spPr>
          <a:xfrm>
            <a:off x="179515" y="1249573"/>
            <a:ext cx="8784979" cy="368887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000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FFFFFF"/>
          </a:solidFill>
          <a:ln w="3172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D975538-7CB9-4A2B-ACA3-20BB588D13BB}"/>
              </a:ext>
            </a:extLst>
          </p:cNvPr>
          <p:cNvSpPr txBox="1"/>
          <p:nvPr/>
        </p:nvSpPr>
        <p:spPr>
          <a:xfrm>
            <a:off x="179515" y="1249573"/>
            <a:ext cx="741682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16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31.07.2023 № 379-ФЗ</a:t>
            </a:r>
          </a:p>
        </p:txBody>
      </p:sp>
      <p:sp>
        <p:nvSpPr>
          <p:cNvPr id="6" name="Graphic 235">
            <a:extLst>
              <a:ext uri="{FF2B5EF4-FFF2-40B4-BE49-F238E27FC236}">
                <a16:creationId xmlns:a16="http://schemas.microsoft.com/office/drawing/2014/main" id="{E08923F6-3FD9-496F-86DB-141813E0BEED}"/>
              </a:ext>
            </a:extLst>
          </p:cNvPr>
          <p:cNvSpPr/>
          <p:nvPr/>
        </p:nvSpPr>
        <p:spPr>
          <a:xfrm>
            <a:off x="1835694" y="753163"/>
            <a:ext cx="304796" cy="3047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9638"/>
              <a:gd name="f8" fmla="val 15976"/>
              <a:gd name="f9" fmla="val 16820"/>
              <a:gd name="f10" fmla="val 14693"/>
              <a:gd name="f11" fmla="val 16504"/>
              <a:gd name="f12" fmla="val 14549"/>
              <a:gd name="f13" fmla="val 16232"/>
              <a:gd name="f14" fmla="val 14324"/>
              <a:gd name="f15" fmla="val 16032"/>
              <a:gd name="f16" fmla="val 14040"/>
              <a:gd name="f17" fmla="val 15838"/>
              <a:gd name="f18" fmla="val 13764"/>
              <a:gd name="f19" fmla="val 15823"/>
              <a:gd name="f20" fmla="val 13401"/>
              <a:gd name="f21" fmla="val 15994"/>
              <a:gd name="f22" fmla="val 13110"/>
              <a:gd name="f23" fmla="val 16618"/>
              <a:gd name="f24" fmla="val 12024"/>
              <a:gd name="f25" fmla="val 16945"/>
              <a:gd name="f26" fmla="val 10793"/>
              <a:gd name="f27" fmla="val 16943"/>
              <a:gd name="f28" fmla="val 9540"/>
              <a:gd name="f29" fmla="val 7144"/>
              <a:gd name="f30" fmla="val 15774"/>
              <a:gd name="f31" fmla="val 4725"/>
              <a:gd name="f32" fmla="val 13163"/>
              <a:gd name="f33" fmla="val 12844"/>
              <a:gd name="f34" fmla="val 4724"/>
              <a:gd name="f35" fmla="val 12526"/>
              <a:gd name="f36" fmla="val 4764"/>
              <a:gd name="f37" fmla="val 12218"/>
              <a:gd name="f38" fmla="val 4844"/>
              <a:gd name="f39" fmla="val 4835"/>
              <a:gd name="f40" fmla="val 4825"/>
              <a:gd name="f41" fmla="val 4815"/>
              <a:gd name="f42" fmla="val 2419"/>
              <a:gd name="f43" fmla="val 11049"/>
              <a:gd name="f44" fmla="val 8438"/>
              <a:gd name="f45" fmla="val 5826"/>
              <a:gd name="f46" fmla="val 4658"/>
              <a:gd name="f47" fmla="val 4654"/>
              <a:gd name="f48" fmla="val 6069"/>
              <a:gd name="f49" fmla="val 4982"/>
              <a:gd name="f50" fmla="val 7301"/>
              <a:gd name="f51" fmla="val 5607"/>
              <a:gd name="f52" fmla="val 8387"/>
              <a:gd name="f53" fmla="val 5776"/>
              <a:gd name="f54" fmla="val 8677"/>
              <a:gd name="f55" fmla="val 5761"/>
              <a:gd name="f56" fmla="val 9040"/>
              <a:gd name="f57" fmla="val 5568"/>
              <a:gd name="f58" fmla="val 9315"/>
              <a:gd name="f59" fmla="val 5368"/>
              <a:gd name="f60" fmla="val 9599"/>
              <a:gd name="f61" fmla="val 5096"/>
              <a:gd name="f62" fmla="val 9824"/>
              <a:gd name="f63" fmla="val 4780"/>
              <a:gd name="f64" fmla="val 9968"/>
              <a:gd name="f65" fmla="val 1962"/>
              <a:gd name="f66" fmla="val 11251"/>
              <a:gd name="f67" fmla="val 768"/>
              <a:gd name="f68" fmla="val 11796"/>
              <a:gd name="f69" fmla="val 2"/>
              <a:gd name="f70" fmla="val 12986"/>
              <a:gd name="f71" fmla="val 14299"/>
              <a:gd name="f72" fmla="val 15165"/>
              <a:gd name="f73" fmla="val 15878"/>
              <a:gd name="f74" fmla="val 608"/>
              <a:gd name="f75" fmla="val 16353"/>
              <a:gd name="f76" fmla="val 3696"/>
              <a:gd name="f77" fmla="val 16663"/>
              <a:gd name="f78" fmla="val 3719"/>
              <a:gd name="f79" fmla="val 3741"/>
              <a:gd name="f80" fmla="val 3763"/>
              <a:gd name="f81" fmla="val 4136"/>
              <a:gd name="f82" fmla="val 16682"/>
              <a:gd name="f83" fmla="val 4453"/>
              <a:gd name="f84" fmla="val 16395"/>
              <a:gd name="f85" fmla="val 4472"/>
              <a:gd name="f86" fmla="val 16022"/>
              <a:gd name="f87" fmla="val 4491"/>
              <a:gd name="f88" fmla="val 15649"/>
              <a:gd name="f89" fmla="val 4203"/>
              <a:gd name="f90" fmla="val 15332"/>
              <a:gd name="f91" fmla="val 3831"/>
              <a:gd name="f92" fmla="val 15313"/>
              <a:gd name="f93" fmla="val 2990"/>
              <a:gd name="f94" fmla="val 15262"/>
              <a:gd name="f95" fmla="val 2158"/>
              <a:gd name="f96" fmla="val 15116"/>
              <a:gd name="f97" fmla="val 1350"/>
              <a:gd name="f98" fmla="val 14878"/>
              <a:gd name="f99" fmla="val 1351"/>
              <a:gd name="f100" fmla="val 13516"/>
              <a:gd name="f101" fmla="val 1808"/>
              <a:gd name="f102" fmla="val 12805"/>
              <a:gd name="f103" fmla="val 2520"/>
              <a:gd name="f104" fmla="val 12479"/>
              <a:gd name="f105" fmla="val 5339"/>
              <a:gd name="f106" fmla="val 11197"/>
              <a:gd name="f107" fmla="val 5874"/>
              <a:gd name="f108" fmla="val 10954"/>
              <a:gd name="f109" fmla="val 6334"/>
              <a:gd name="f110" fmla="val 10572"/>
              <a:gd name="f111" fmla="val 6672"/>
              <a:gd name="f112" fmla="val 10091"/>
              <a:gd name="f113" fmla="val 7179"/>
              <a:gd name="f114" fmla="val 9377"/>
              <a:gd name="f115" fmla="val 7213"/>
              <a:gd name="f116" fmla="val 8430"/>
              <a:gd name="f117" fmla="val 6758"/>
              <a:gd name="f118" fmla="val 7681"/>
              <a:gd name="f119" fmla="val 6265"/>
              <a:gd name="f120" fmla="val 6807"/>
              <a:gd name="f121" fmla="val 6006"/>
              <a:gd name="f122" fmla="val 5819"/>
              <a:gd name="f123" fmla="val 6008"/>
              <a:gd name="f124" fmla="val 4236"/>
              <a:gd name="f125" fmla="val 6124"/>
              <a:gd name="f126" fmla="val 10751"/>
              <a:gd name="f127" fmla="val 10868"/>
              <a:gd name="f128" fmla="val 10864"/>
              <a:gd name="f129" fmla="val 5089"/>
              <a:gd name="f130" fmla="val 10841"/>
              <a:gd name="f131" fmla="val 5362"/>
              <a:gd name="f132" fmla="val 10800"/>
              <a:gd name="f133" fmla="val 5633"/>
              <a:gd name="f134" fmla="val 9827"/>
              <a:gd name="f135" fmla="val 6695"/>
              <a:gd name="f136" fmla="val 9317"/>
              <a:gd name="f137" fmla="val 8101"/>
              <a:gd name="f138" fmla="val 9383"/>
              <a:gd name="f139" fmla="val 9379"/>
              <a:gd name="f140" fmla="val 10794"/>
              <a:gd name="f141" fmla="val 9707"/>
              <a:gd name="f142" fmla="val 12026"/>
              <a:gd name="f143" fmla="val 10332"/>
              <a:gd name="f144" fmla="val 13112"/>
              <a:gd name="f145" fmla="val 10502"/>
              <a:gd name="f146" fmla="val 13403"/>
              <a:gd name="f147" fmla="val 10487"/>
              <a:gd name="f148" fmla="val 13766"/>
              <a:gd name="f149" fmla="val 10293"/>
              <a:gd name="f150" fmla="val 14042"/>
              <a:gd name="f151" fmla="val 10093"/>
              <a:gd name="f152" fmla="val 14326"/>
              <a:gd name="f153" fmla="val 9821"/>
              <a:gd name="f154" fmla="val 14551"/>
              <a:gd name="f155" fmla="val 9505"/>
              <a:gd name="f156" fmla="val 14695"/>
              <a:gd name="f157" fmla="val 6687"/>
              <a:gd name="f158" fmla="val 15978"/>
              <a:gd name="f159" fmla="val 5494"/>
              <a:gd name="f160" fmla="val 16522"/>
              <a:gd name="f161" fmla="val 4728"/>
              <a:gd name="f162" fmla="val 17712"/>
              <a:gd name="f163" fmla="val 19024"/>
              <a:gd name="f164" fmla="val 19890"/>
              <a:gd name="f165" fmla="val 20313"/>
              <a:gd name="f166" fmla="val 21598"/>
              <a:gd name="f167" fmla="val 17711"/>
              <a:gd name="f168" fmla="val 20832"/>
              <a:gd name="f169" fmla="val 16521"/>
              <a:gd name="f170" fmla="+- 0 0 -90"/>
              <a:gd name="f171" fmla="+- 0 0 -180"/>
              <a:gd name="f172" fmla="+- 0 0 -270"/>
              <a:gd name="f173" fmla="+- 0 0 -360"/>
              <a:gd name="f174" fmla="*/ f3 1 21600"/>
              <a:gd name="f175" fmla="*/ f4 1 21600"/>
              <a:gd name="f176" fmla="+- f6 0 f5"/>
              <a:gd name="f177" fmla="*/ f170 f0 1"/>
              <a:gd name="f178" fmla="*/ f171 f0 1"/>
              <a:gd name="f179" fmla="*/ f172 f0 1"/>
              <a:gd name="f180" fmla="*/ f173 f0 1"/>
              <a:gd name="f181" fmla="*/ f176 1 2"/>
              <a:gd name="f182" fmla="*/ f176 1 21600"/>
              <a:gd name="f183" fmla="*/ f177 1 f2"/>
              <a:gd name="f184" fmla="*/ f178 1 f2"/>
              <a:gd name="f185" fmla="*/ f179 1 f2"/>
              <a:gd name="f186" fmla="*/ f180 1 f2"/>
              <a:gd name="f187" fmla="*/ f181 1 f182"/>
              <a:gd name="f188" fmla="*/ 0 1 f182"/>
              <a:gd name="f189" fmla="*/ f6 1 f182"/>
              <a:gd name="f190" fmla="+- f183 0 f1"/>
              <a:gd name="f191" fmla="+- f184 0 f1"/>
              <a:gd name="f192" fmla="+- f185 0 f1"/>
              <a:gd name="f193" fmla="+- f186 0 f1"/>
              <a:gd name="f194" fmla="*/ f188 f174 1"/>
              <a:gd name="f195" fmla="*/ f189 f174 1"/>
              <a:gd name="f196" fmla="*/ f189 f175 1"/>
              <a:gd name="f197" fmla="*/ f188 f175 1"/>
              <a:gd name="f198" fmla="*/ f187 f174 1"/>
              <a:gd name="f199" fmla="*/ f187 f1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0">
                <a:pos x="f198" y="f199"/>
              </a:cxn>
              <a:cxn ang="f191">
                <a:pos x="f198" y="f199"/>
              </a:cxn>
              <a:cxn ang="f192">
                <a:pos x="f198" y="f199"/>
              </a:cxn>
              <a:cxn ang="f193">
                <a:pos x="f198" y="f199"/>
              </a:cxn>
            </a:cxnLst>
            <a:rect l="f194" t="f197" r="f195" b="f196"/>
            <a:pathLst>
              <a:path w="21600" h="21600">
                <a:moveTo>
                  <a:pt x="f7" y="f8"/>
                </a:move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7" y="f29"/>
                  <a:pt x="f30" y="f31"/>
                  <a:pt x="f32" y="f31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7" y="f39"/>
                  <a:pt x="f37" y="f40"/>
                  <a:pt x="f37" y="f41"/>
                </a:cubicBezTo>
                <a:cubicBezTo>
                  <a:pt x="f37" y="f42"/>
                  <a:pt x="f43" y="f5"/>
                  <a:pt x="f44" y="f5"/>
                </a:cubicBezTo>
                <a:cubicBezTo>
                  <a:pt x="f45" y="f5"/>
                  <a:pt x="f46" y="f42"/>
                  <a:pt x="f46" y="f41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lnTo>
                  <a:pt x="f65" y="f66"/>
                </a:lnTo>
                <a:cubicBezTo>
                  <a:pt x="f67" y="f68"/>
                  <a:pt x="f69" y="f70"/>
                  <a:pt x="f5" y="f71"/>
                </a:cubicBezTo>
                <a:lnTo>
                  <a:pt x="f5" y="f72"/>
                </a:lnTo>
                <a:cubicBezTo>
                  <a:pt x="f5" y="f73"/>
                  <a:pt x="f74" y="f75"/>
                  <a:pt x="f76" y="f77"/>
                </a:cubicBezTo>
                <a:cubicBezTo>
                  <a:pt x="f78" y="f77"/>
                  <a:pt x="f79" y="f77"/>
                  <a:pt x="f80" y="f77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lnTo>
                  <a:pt x="f97" y="f71"/>
                </a:ln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41"/>
                </a:cubicBezTo>
                <a:cubicBezTo>
                  <a:pt x="f123" y="f124"/>
                  <a:pt x="f125" y="f97"/>
                  <a:pt x="f44" y="f97"/>
                </a:cubicBezTo>
                <a:cubicBezTo>
                  <a:pt x="f126" y="f97"/>
                  <a:pt x="f127" y="f124"/>
                  <a:pt x="f127" y="f41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2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31" y="f163"/>
                </a:cubicBezTo>
                <a:lnTo>
                  <a:pt x="f31" y="f164"/>
                </a:lnTo>
                <a:cubicBezTo>
                  <a:pt x="f31" y="f165"/>
                  <a:pt x="f31" y="f6"/>
                  <a:pt x="f32" y="f6"/>
                </a:cubicBezTo>
                <a:cubicBezTo>
                  <a:pt x="f6" y="f6"/>
                  <a:pt x="f6" y="f165"/>
                  <a:pt x="f6" y="f164"/>
                </a:cubicBezTo>
                <a:lnTo>
                  <a:pt x="f6" y="f163"/>
                </a:lnTo>
                <a:cubicBezTo>
                  <a:pt x="f166" y="f167"/>
                  <a:pt x="f168" y="f169"/>
                  <a:pt x="f7" y="f8"/>
                </a:cubicBezTo>
                <a:close/>
              </a:path>
            </a:pathLst>
          </a:custGeom>
          <a:solidFill>
            <a:srgbClr val="F97407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0B44B82F-9BB2-4259-B760-635151BBC0BC}"/>
              </a:ext>
            </a:extLst>
          </p:cNvPr>
          <p:cNvSpPr/>
          <p:nvPr/>
        </p:nvSpPr>
        <p:spPr>
          <a:xfrm>
            <a:off x="153948" y="1690469"/>
            <a:ext cx="8810536" cy="343352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47877" tIns="23756" rIns="47877" bIns="23756" anchor="t" anchorCtr="0" compatLnSpc="1">
            <a:spAutoFit/>
          </a:bodyPr>
          <a:lstStyle/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00" b="0" i="1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Введены положения об установлении </a:t>
            </a: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информационного обмена </a:t>
            </a: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информацией о неполучении (получении) социального налогового вычета по пп. 4 п. 1 ст. 219 НК РФ </a:t>
            </a: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между налоговыми органами и страховыми организациями и негосударственными пенсионными фордами </a:t>
            </a:r>
            <a:r>
              <a:rPr lang="ru-RU" sz="1200" b="0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(внесение изменений в ст. 213 и 213.1 НК РФ). </a:t>
            </a: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1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Уточнен порядок налогообложения доходов брокерами </a:t>
            </a: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(в части накопленного купонного дохода и агентирования по иностранным дивидендам) </a:t>
            </a:r>
            <a:r>
              <a:rPr lang="ru-RU" sz="1200" b="0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(внесение изменений в ст. 214, 214.1 НК РФ). </a:t>
            </a: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1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С 01.01.2024 расширен перечень необлагаемых НДФЛ доходов: </a:t>
            </a:r>
            <a:r>
              <a:rPr lang="ru-RU" sz="1200" b="1" i="0" u="none" strike="noStrike" kern="1200" cap="none" spc="-2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расходы дистанционных работников (норматив – 35 руб. в день)</a:t>
            </a: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, выплаты при разъездной и вахтовой работе) </a:t>
            </a:r>
            <a:r>
              <a:rPr lang="ru-RU" sz="1200" b="0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(внесение изменений в ст. 217 НК РФ).</a:t>
            </a: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1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С 01.01.2023 расширен перечень лиц, в отношении которых предоставляется стандартный налоговый вычет.</a:t>
            </a: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Налоговый вычет производится на каждого ребенка или подопечного, признанных судом </a:t>
            </a: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недееспособными, вне зависимости от их возраста </a:t>
            </a:r>
            <a:r>
              <a:rPr lang="ru-RU" sz="1200" b="0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(внесение изменений в ст. 218 НК РФ).</a:t>
            </a: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1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С 01.01.2024 Социальный вычет на обучение распространен на супруга (супругу), оплачивающих </a:t>
            </a:r>
            <a:r>
              <a:rPr lang="ru-RU" sz="1200" b="1" i="1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очное обучение супруги (супруга) </a:t>
            </a:r>
            <a:r>
              <a:rPr lang="ru-RU" sz="1200" b="0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(внесение изменений в ст. 219 НК РФ).</a:t>
            </a:r>
            <a:endParaRPr lang="ru-RU" sz="1200" b="1" i="0" u="none" strike="noStrike" kern="1200" cap="none" spc="-1" baseline="0">
              <a:solidFill>
                <a:srgbClr val="00CC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8" name="Graphic 2">
            <a:extLst>
              <a:ext uri="{FF2B5EF4-FFF2-40B4-BE49-F238E27FC236}">
                <a16:creationId xmlns:a16="http://schemas.microsoft.com/office/drawing/2014/main" id="{426EDCF9-805B-48CA-AA64-1652D3409C9F}"/>
              </a:ext>
            </a:extLst>
          </p:cNvPr>
          <p:cNvSpPr/>
          <p:nvPr/>
        </p:nvSpPr>
        <p:spPr>
          <a:xfrm>
            <a:off x="197272" y="3245443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7DA26277-0EDE-417D-BBB1-B4C9DA262367}"/>
              </a:ext>
            </a:extLst>
          </p:cNvPr>
          <p:cNvSpPr/>
          <p:nvPr/>
        </p:nvSpPr>
        <p:spPr>
          <a:xfrm>
            <a:off x="193852" y="1842131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0" name="Graphic 2">
            <a:extLst>
              <a:ext uri="{FF2B5EF4-FFF2-40B4-BE49-F238E27FC236}">
                <a16:creationId xmlns:a16="http://schemas.microsoft.com/office/drawing/2014/main" id="{980A15B3-2A0D-4DC0-BCAF-DE0EF7ED84D8}"/>
              </a:ext>
            </a:extLst>
          </p:cNvPr>
          <p:cNvSpPr/>
          <p:nvPr/>
        </p:nvSpPr>
        <p:spPr>
          <a:xfrm>
            <a:off x="193852" y="2669179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1" name="Graphic 2">
            <a:extLst>
              <a:ext uri="{FF2B5EF4-FFF2-40B4-BE49-F238E27FC236}">
                <a16:creationId xmlns:a16="http://schemas.microsoft.com/office/drawing/2014/main" id="{C0875490-B281-4C78-A326-1631909FA8E2}"/>
              </a:ext>
            </a:extLst>
          </p:cNvPr>
          <p:cNvSpPr/>
          <p:nvPr/>
        </p:nvSpPr>
        <p:spPr>
          <a:xfrm>
            <a:off x="189600" y="3874276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2" name="Graphic 2">
            <a:extLst>
              <a:ext uri="{FF2B5EF4-FFF2-40B4-BE49-F238E27FC236}">
                <a16:creationId xmlns:a16="http://schemas.microsoft.com/office/drawing/2014/main" id="{502AE6C3-4139-42E0-982C-E3028B621B81}"/>
              </a:ext>
            </a:extLst>
          </p:cNvPr>
          <p:cNvSpPr/>
          <p:nvPr/>
        </p:nvSpPr>
        <p:spPr>
          <a:xfrm>
            <a:off x="197272" y="4707797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8072B99-0E38-4541-A09F-2E6011AEA6F3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9A90E56-659A-4A9B-BA30-2C1E798F1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13001C79-D56A-4A74-B833-4236470D504F}"/>
              </a:ext>
            </a:extLst>
          </p:cNvPr>
          <p:cNvSpPr/>
          <p:nvPr/>
        </p:nvSpPr>
        <p:spPr>
          <a:xfrm flipV="1">
            <a:off x="-3474" y="635562"/>
            <a:ext cx="9147474" cy="620082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46A0E-F701-4E3D-ADDD-438750412AC4}"/>
              </a:ext>
            </a:extLst>
          </p:cNvPr>
          <p:cNvSpPr txBox="1"/>
          <p:nvPr/>
        </p:nvSpPr>
        <p:spPr>
          <a:xfrm>
            <a:off x="8330" y="424171"/>
            <a:ext cx="9137562" cy="650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b" anchorCtr="1" compatLnSpc="1">
            <a:noAutofit/>
          </a:bodyPr>
          <a:lstStyle/>
          <a:p>
            <a:pPr marL="0" marR="0" lvl="0" indent="0" algn="ctr" defTabSz="1042662" rtl="0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D0D0D"/>
                </a:solidFill>
                <a:uFillTx/>
                <a:latin typeface="Calibri" pitchFamily="34"/>
                <a:ea typeface="DejaVu Sans"/>
                <a:cs typeface="Calibri" pitchFamily="34"/>
              </a:rPr>
              <a:t>Изменения законодательства </a:t>
            </a:r>
            <a:r>
              <a:rPr lang="ru-RU" sz="16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2023-2024 гг.</a:t>
            </a:r>
            <a:br>
              <a:rPr lang="ru-RU" sz="16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</a:b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Для физических лиц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 </a:t>
            </a:r>
            <a:endParaRPr lang="ru-RU" sz="1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5" name="Прямоугольник: загнутый угол 4">
            <a:extLst>
              <a:ext uri="{FF2B5EF4-FFF2-40B4-BE49-F238E27FC236}">
                <a16:creationId xmlns:a16="http://schemas.microsoft.com/office/drawing/2014/main" id="{4FC7D3F9-019B-4DE5-925B-2B31C53C05FA}"/>
              </a:ext>
            </a:extLst>
          </p:cNvPr>
          <p:cNvSpPr/>
          <p:nvPr/>
        </p:nvSpPr>
        <p:spPr>
          <a:xfrm>
            <a:off x="155685" y="1025801"/>
            <a:ext cx="8784979" cy="368887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000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FFFFFF"/>
          </a:solidFill>
          <a:ln w="3172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FBE36A-F92C-4924-8AB1-346830CC52D2}"/>
              </a:ext>
            </a:extLst>
          </p:cNvPr>
          <p:cNvSpPr txBox="1"/>
          <p:nvPr/>
        </p:nvSpPr>
        <p:spPr>
          <a:xfrm>
            <a:off x="155685" y="1025801"/>
            <a:ext cx="741682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16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31.07.2023 № 379-ФЗ</a:t>
            </a:r>
          </a:p>
        </p:txBody>
      </p:sp>
      <p:sp>
        <p:nvSpPr>
          <p:cNvPr id="7" name="Graphic 235">
            <a:extLst>
              <a:ext uri="{FF2B5EF4-FFF2-40B4-BE49-F238E27FC236}">
                <a16:creationId xmlns:a16="http://schemas.microsoft.com/office/drawing/2014/main" id="{52B506B1-9FCC-47E4-A16D-8F30581F130D}"/>
              </a:ext>
            </a:extLst>
          </p:cNvPr>
          <p:cNvSpPr/>
          <p:nvPr/>
        </p:nvSpPr>
        <p:spPr>
          <a:xfrm>
            <a:off x="1818631" y="688442"/>
            <a:ext cx="304796" cy="3047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9638"/>
              <a:gd name="f8" fmla="val 15976"/>
              <a:gd name="f9" fmla="val 16820"/>
              <a:gd name="f10" fmla="val 14693"/>
              <a:gd name="f11" fmla="val 16504"/>
              <a:gd name="f12" fmla="val 14549"/>
              <a:gd name="f13" fmla="val 16232"/>
              <a:gd name="f14" fmla="val 14324"/>
              <a:gd name="f15" fmla="val 16032"/>
              <a:gd name="f16" fmla="val 14040"/>
              <a:gd name="f17" fmla="val 15838"/>
              <a:gd name="f18" fmla="val 13764"/>
              <a:gd name="f19" fmla="val 15823"/>
              <a:gd name="f20" fmla="val 13401"/>
              <a:gd name="f21" fmla="val 15994"/>
              <a:gd name="f22" fmla="val 13110"/>
              <a:gd name="f23" fmla="val 16618"/>
              <a:gd name="f24" fmla="val 12024"/>
              <a:gd name="f25" fmla="val 16945"/>
              <a:gd name="f26" fmla="val 10793"/>
              <a:gd name="f27" fmla="val 16943"/>
              <a:gd name="f28" fmla="val 9540"/>
              <a:gd name="f29" fmla="val 7144"/>
              <a:gd name="f30" fmla="val 15774"/>
              <a:gd name="f31" fmla="val 4725"/>
              <a:gd name="f32" fmla="val 13163"/>
              <a:gd name="f33" fmla="val 12844"/>
              <a:gd name="f34" fmla="val 4724"/>
              <a:gd name="f35" fmla="val 12526"/>
              <a:gd name="f36" fmla="val 4764"/>
              <a:gd name="f37" fmla="val 12218"/>
              <a:gd name="f38" fmla="val 4844"/>
              <a:gd name="f39" fmla="val 4835"/>
              <a:gd name="f40" fmla="val 4825"/>
              <a:gd name="f41" fmla="val 4815"/>
              <a:gd name="f42" fmla="val 2419"/>
              <a:gd name="f43" fmla="val 11049"/>
              <a:gd name="f44" fmla="val 8438"/>
              <a:gd name="f45" fmla="val 5826"/>
              <a:gd name="f46" fmla="val 4658"/>
              <a:gd name="f47" fmla="val 4654"/>
              <a:gd name="f48" fmla="val 6069"/>
              <a:gd name="f49" fmla="val 4982"/>
              <a:gd name="f50" fmla="val 7301"/>
              <a:gd name="f51" fmla="val 5607"/>
              <a:gd name="f52" fmla="val 8387"/>
              <a:gd name="f53" fmla="val 5776"/>
              <a:gd name="f54" fmla="val 8677"/>
              <a:gd name="f55" fmla="val 5761"/>
              <a:gd name="f56" fmla="val 9040"/>
              <a:gd name="f57" fmla="val 5568"/>
              <a:gd name="f58" fmla="val 9315"/>
              <a:gd name="f59" fmla="val 5368"/>
              <a:gd name="f60" fmla="val 9599"/>
              <a:gd name="f61" fmla="val 5096"/>
              <a:gd name="f62" fmla="val 9824"/>
              <a:gd name="f63" fmla="val 4780"/>
              <a:gd name="f64" fmla="val 9968"/>
              <a:gd name="f65" fmla="val 1962"/>
              <a:gd name="f66" fmla="val 11251"/>
              <a:gd name="f67" fmla="val 768"/>
              <a:gd name="f68" fmla="val 11796"/>
              <a:gd name="f69" fmla="val 2"/>
              <a:gd name="f70" fmla="val 12986"/>
              <a:gd name="f71" fmla="val 14299"/>
              <a:gd name="f72" fmla="val 15165"/>
              <a:gd name="f73" fmla="val 15878"/>
              <a:gd name="f74" fmla="val 608"/>
              <a:gd name="f75" fmla="val 16353"/>
              <a:gd name="f76" fmla="val 3696"/>
              <a:gd name="f77" fmla="val 16663"/>
              <a:gd name="f78" fmla="val 3719"/>
              <a:gd name="f79" fmla="val 3741"/>
              <a:gd name="f80" fmla="val 3763"/>
              <a:gd name="f81" fmla="val 4136"/>
              <a:gd name="f82" fmla="val 16682"/>
              <a:gd name="f83" fmla="val 4453"/>
              <a:gd name="f84" fmla="val 16395"/>
              <a:gd name="f85" fmla="val 4472"/>
              <a:gd name="f86" fmla="val 16022"/>
              <a:gd name="f87" fmla="val 4491"/>
              <a:gd name="f88" fmla="val 15649"/>
              <a:gd name="f89" fmla="val 4203"/>
              <a:gd name="f90" fmla="val 15332"/>
              <a:gd name="f91" fmla="val 3831"/>
              <a:gd name="f92" fmla="val 15313"/>
              <a:gd name="f93" fmla="val 2990"/>
              <a:gd name="f94" fmla="val 15262"/>
              <a:gd name="f95" fmla="val 2158"/>
              <a:gd name="f96" fmla="val 15116"/>
              <a:gd name="f97" fmla="val 1350"/>
              <a:gd name="f98" fmla="val 14878"/>
              <a:gd name="f99" fmla="val 1351"/>
              <a:gd name="f100" fmla="val 13516"/>
              <a:gd name="f101" fmla="val 1808"/>
              <a:gd name="f102" fmla="val 12805"/>
              <a:gd name="f103" fmla="val 2520"/>
              <a:gd name="f104" fmla="val 12479"/>
              <a:gd name="f105" fmla="val 5339"/>
              <a:gd name="f106" fmla="val 11197"/>
              <a:gd name="f107" fmla="val 5874"/>
              <a:gd name="f108" fmla="val 10954"/>
              <a:gd name="f109" fmla="val 6334"/>
              <a:gd name="f110" fmla="val 10572"/>
              <a:gd name="f111" fmla="val 6672"/>
              <a:gd name="f112" fmla="val 10091"/>
              <a:gd name="f113" fmla="val 7179"/>
              <a:gd name="f114" fmla="val 9377"/>
              <a:gd name="f115" fmla="val 7213"/>
              <a:gd name="f116" fmla="val 8430"/>
              <a:gd name="f117" fmla="val 6758"/>
              <a:gd name="f118" fmla="val 7681"/>
              <a:gd name="f119" fmla="val 6265"/>
              <a:gd name="f120" fmla="val 6807"/>
              <a:gd name="f121" fmla="val 6006"/>
              <a:gd name="f122" fmla="val 5819"/>
              <a:gd name="f123" fmla="val 6008"/>
              <a:gd name="f124" fmla="val 4236"/>
              <a:gd name="f125" fmla="val 6124"/>
              <a:gd name="f126" fmla="val 10751"/>
              <a:gd name="f127" fmla="val 10868"/>
              <a:gd name="f128" fmla="val 10864"/>
              <a:gd name="f129" fmla="val 5089"/>
              <a:gd name="f130" fmla="val 10841"/>
              <a:gd name="f131" fmla="val 5362"/>
              <a:gd name="f132" fmla="val 10800"/>
              <a:gd name="f133" fmla="val 5633"/>
              <a:gd name="f134" fmla="val 9827"/>
              <a:gd name="f135" fmla="val 6695"/>
              <a:gd name="f136" fmla="val 9317"/>
              <a:gd name="f137" fmla="val 8101"/>
              <a:gd name="f138" fmla="val 9383"/>
              <a:gd name="f139" fmla="val 9379"/>
              <a:gd name="f140" fmla="val 10794"/>
              <a:gd name="f141" fmla="val 9707"/>
              <a:gd name="f142" fmla="val 12026"/>
              <a:gd name="f143" fmla="val 10332"/>
              <a:gd name="f144" fmla="val 13112"/>
              <a:gd name="f145" fmla="val 10502"/>
              <a:gd name="f146" fmla="val 13403"/>
              <a:gd name="f147" fmla="val 10487"/>
              <a:gd name="f148" fmla="val 13766"/>
              <a:gd name="f149" fmla="val 10293"/>
              <a:gd name="f150" fmla="val 14042"/>
              <a:gd name="f151" fmla="val 10093"/>
              <a:gd name="f152" fmla="val 14326"/>
              <a:gd name="f153" fmla="val 9821"/>
              <a:gd name="f154" fmla="val 14551"/>
              <a:gd name="f155" fmla="val 9505"/>
              <a:gd name="f156" fmla="val 14695"/>
              <a:gd name="f157" fmla="val 6687"/>
              <a:gd name="f158" fmla="val 15978"/>
              <a:gd name="f159" fmla="val 5494"/>
              <a:gd name="f160" fmla="val 16522"/>
              <a:gd name="f161" fmla="val 4728"/>
              <a:gd name="f162" fmla="val 17712"/>
              <a:gd name="f163" fmla="val 19024"/>
              <a:gd name="f164" fmla="val 19890"/>
              <a:gd name="f165" fmla="val 20313"/>
              <a:gd name="f166" fmla="val 21598"/>
              <a:gd name="f167" fmla="val 17711"/>
              <a:gd name="f168" fmla="val 20832"/>
              <a:gd name="f169" fmla="val 16521"/>
              <a:gd name="f170" fmla="+- 0 0 -90"/>
              <a:gd name="f171" fmla="+- 0 0 -180"/>
              <a:gd name="f172" fmla="+- 0 0 -270"/>
              <a:gd name="f173" fmla="+- 0 0 -360"/>
              <a:gd name="f174" fmla="*/ f3 1 21600"/>
              <a:gd name="f175" fmla="*/ f4 1 21600"/>
              <a:gd name="f176" fmla="+- f6 0 f5"/>
              <a:gd name="f177" fmla="*/ f170 f0 1"/>
              <a:gd name="f178" fmla="*/ f171 f0 1"/>
              <a:gd name="f179" fmla="*/ f172 f0 1"/>
              <a:gd name="f180" fmla="*/ f173 f0 1"/>
              <a:gd name="f181" fmla="*/ f176 1 2"/>
              <a:gd name="f182" fmla="*/ f176 1 21600"/>
              <a:gd name="f183" fmla="*/ f177 1 f2"/>
              <a:gd name="f184" fmla="*/ f178 1 f2"/>
              <a:gd name="f185" fmla="*/ f179 1 f2"/>
              <a:gd name="f186" fmla="*/ f180 1 f2"/>
              <a:gd name="f187" fmla="*/ f181 1 f182"/>
              <a:gd name="f188" fmla="*/ 0 1 f182"/>
              <a:gd name="f189" fmla="*/ f6 1 f182"/>
              <a:gd name="f190" fmla="+- f183 0 f1"/>
              <a:gd name="f191" fmla="+- f184 0 f1"/>
              <a:gd name="f192" fmla="+- f185 0 f1"/>
              <a:gd name="f193" fmla="+- f186 0 f1"/>
              <a:gd name="f194" fmla="*/ f188 f174 1"/>
              <a:gd name="f195" fmla="*/ f189 f174 1"/>
              <a:gd name="f196" fmla="*/ f189 f175 1"/>
              <a:gd name="f197" fmla="*/ f188 f175 1"/>
              <a:gd name="f198" fmla="*/ f187 f174 1"/>
              <a:gd name="f199" fmla="*/ f187 f1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0">
                <a:pos x="f198" y="f199"/>
              </a:cxn>
              <a:cxn ang="f191">
                <a:pos x="f198" y="f199"/>
              </a:cxn>
              <a:cxn ang="f192">
                <a:pos x="f198" y="f199"/>
              </a:cxn>
              <a:cxn ang="f193">
                <a:pos x="f198" y="f199"/>
              </a:cxn>
            </a:cxnLst>
            <a:rect l="f194" t="f197" r="f195" b="f196"/>
            <a:pathLst>
              <a:path w="21600" h="21600">
                <a:moveTo>
                  <a:pt x="f7" y="f8"/>
                </a:move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7" y="f29"/>
                  <a:pt x="f30" y="f31"/>
                  <a:pt x="f32" y="f31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7" y="f39"/>
                  <a:pt x="f37" y="f40"/>
                  <a:pt x="f37" y="f41"/>
                </a:cubicBezTo>
                <a:cubicBezTo>
                  <a:pt x="f37" y="f42"/>
                  <a:pt x="f43" y="f5"/>
                  <a:pt x="f44" y="f5"/>
                </a:cubicBezTo>
                <a:cubicBezTo>
                  <a:pt x="f45" y="f5"/>
                  <a:pt x="f46" y="f42"/>
                  <a:pt x="f46" y="f41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lnTo>
                  <a:pt x="f65" y="f66"/>
                </a:lnTo>
                <a:cubicBezTo>
                  <a:pt x="f67" y="f68"/>
                  <a:pt x="f69" y="f70"/>
                  <a:pt x="f5" y="f71"/>
                </a:cubicBezTo>
                <a:lnTo>
                  <a:pt x="f5" y="f72"/>
                </a:lnTo>
                <a:cubicBezTo>
                  <a:pt x="f5" y="f73"/>
                  <a:pt x="f74" y="f75"/>
                  <a:pt x="f76" y="f77"/>
                </a:cubicBezTo>
                <a:cubicBezTo>
                  <a:pt x="f78" y="f77"/>
                  <a:pt x="f79" y="f77"/>
                  <a:pt x="f80" y="f77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lnTo>
                  <a:pt x="f97" y="f71"/>
                </a:ln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41"/>
                </a:cubicBezTo>
                <a:cubicBezTo>
                  <a:pt x="f123" y="f124"/>
                  <a:pt x="f125" y="f97"/>
                  <a:pt x="f44" y="f97"/>
                </a:cubicBezTo>
                <a:cubicBezTo>
                  <a:pt x="f126" y="f97"/>
                  <a:pt x="f127" y="f124"/>
                  <a:pt x="f127" y="f41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2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31" y="f163"/>
                </a:cubicBezTo>
                <a:lnTo>
                  <a:pt x="f31" y="f164"/>
                </a:lnTo>
                <a:cubicBezTo>
                  <a:pt x="f31" y="f165"/>
                  <a:pt x="f31" y="f6"/>
                  <a:pt x="f32" y="f6"/>
                </a:cubicBezTo>
                <a:cubicBezTo>
                  <a:pt x="f6" y="f6"/>
                  <a:pt x="f6" y="f165"/>
                  <a:pt x="f6" y="f164"/>
                </a:cubicBezTo>
                <a:lnTo>
                  <a:pt x="f6" y="f163"/>
                </a:lnTo>
                <a:cubicBezTo>
                  <a:pt x="f166" y="f167"/>
                  <a:pt x="f168" y="f169"/>
                  <a:pt x="f7" y="f8"/>
                </a:cubicBezTo>
                <a:close/>
              </a:path>
            </a:pathLst>
          </a:custGeom>
          <a:solidFill>
            <a:srgbClr val="F97407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7A243802-8D21-45F0-A032-1E88B3806E1B}"/>
              </a:ext>
            </a:extLst>
          </p:cNvPr>
          <p:cNvSpPr/>
          <p:nvPr/>
        </p:nvSpPr>
        <p:spPr>
          <a:xfrm>
            <a:off x="155685" y="1405048"/>
            <a:ext cx="8810536" cy="1271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47877" tIns="23756" rIns="47877" bIns="23756" anchor="t" anchorCtr="0" compatLnSpc="1">
            <a:spAutoFit/>
          </a:bodyPr>
          <a:lstStyle/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Введение с 01.01.2024 </a:t>
            </a: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упрощенного порядка предоставления социальных налоговых вычетов </a:t>
            </a: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(получение сведений от организаций и ИП напрямую), внедрение </a:t>
            </a: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унифицированных форм подтверждающих документов </a:t>
            </a: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для социальных налоговых вычетов (на лечение, обучение, фитнес, страхование, взносы в НПФ) </a:t>
            </a:r>
            <a:r>
              <a:rPr lang="ru-RU" sz="1200" b="0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(внесение изменений в ст. 219, 221.1 НК РФ).</a:t>
            </a:r>
            <a:endParaRPr lang="ru-RU" sz="1200" b="0" i="0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i="0" u="none" strike="noStrike" kern="1200" cap="none" spc="-1" baseline="0">
              <a:solidFill>
                <a:srgbClr val="00CC00"/>
              </a:solidFill>
              <a:uFillTx/>
              <a:latin typeface="Calibri" pitchFamily="34"/>
              <a:ea typeface="DejaVu Sans"/>
              <a:cs typeface="Calibri" pitchFamily="34"/>
            </a:endParaRP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i="0" u="none" strike="noStrike" kern="1200" cap="none" spc="-1" baseline="0">
              <a:solidFill>
                <a:srgbClr val="00CC00"/>
              </a:solidFill>
              <a:uFillTx/>
              <a:latin typeface="Calibri" pitchFamily="34"/>
              <a:ea typeface="DejaVu Sans"/>
              <a:cs typeface="Calibri" pitchFamily="34"/>
            </a:endParaRP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i="0" u="none" strike="noStrike" kern="1200" cap="none" spc="-1" baseline="0">
              <a:solidFill>
                <a:srgbClr val="00CC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5CD4D8F6-5885-46C3-A8E5-1CD1004F7F97}"/>
              </a:ext>
            </a:extLst>
          </p:cNvPr>
          <p:cNvSpPr/>
          <p:nvPr/>
        </p:nvSpPr>
        <p:spPr>
          <a:xfrm>
            <a:off x="181252" y="1471315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513935A2-5935-423E-93B3-1BB172EFA27A}"/>
              </a:ext>
            </a:extLst>
          </p:cNvPr>
          <p:cNvSpPr/>
          <p:nvPr/>
        </p:nvSpPr>
        <p:spPr>
          <a:xfrm>
            <a:off x="8330" y="2066397"/>
            <a:ext cx="8810536" cy="12098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47877" tIns="23756" rIns="47877" bIns="23756" anchor="t" anchorCtr="0" compatLnSpc="1">
            <a:spAutoFit/>
          </a:bodyPr>
          <a:lstStyle/>
          <a:p>
            <a:pPr marL="271467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Виды вычетов,</a:t>
            </a:r>
            <a:br>
              <a:rPr lang="ru-RU" sz="12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</a:br>
            <a:r>
              <a:rPr lang="ru-RU" sz="12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к которым применяется</a:t>
            </a:r>
            <a:br>
              <a:rPr lang="ru-RU" sz="12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</a:br>
            <a:r>
              <a:rPr lang="ru-RU" sz="12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упрощенный порядок:</a:t>
            </a: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700" b="1" i="0" u="none" strike="noStrike" kern="1200" cap="none" spc="-1" baseline="0">
              <a:solidFill>
                <a:srgbClr val="00CC00"/>
              </a:solidFill>
              <a:uFillTx/>
              <a:latin typeface="Calibri" pitchFamily="34"/>
              <a:ea typeface="DejaVu Sans"/>
              <a:cs typeface="Calibri" pitchFamily="34"/>
            </a:endParaRP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Порядок:</a:t>
            </a:r>
          </a:p>
          <a:p>
            <a:pPr marL="271467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i="0" u="none" strike="noStrike" kern="1200" cap="none" spc="-1" baseline="0">
              <a:solidFill>
                <a:srgbClr val="00CC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2CAD3F97-1FEC-40F0-A655-03ABD350DBC9}"/>
              </a:ext>
            </a:extLst>
          </p:cNvPr>
          <p:cNvSpPr txBox="1"/>
          <p:nvPr/>
        </p:nvSpPr>
        <p:spPr>
          <a:xfrm>
            <a:off x="2055424" y="2454331"/>
            <a:ext cx="772603" cy="2192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25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ЛЕЧЕНИЕ</a:t>
            </a:r>
          </a:p>
        </p:txBody>
      </p:sp>
      <p:sp>
        <p:nvSpPr>
          <p:cNvPr id="12" name="Shape 4738">
            <a:extLst>
              <a:ext uri="{FF2B5EF4-FFF2-40B4-BE49-F238E27FC236}">
                <a16:creationId xmlns:a16="http://schemas.microsoft.com/office/drawing/2014/main" id="{81AA8928-E721-4AC8-B186-83DDB8671C70}"/>
              </a:ext>
            </a:extLst>
          </p:cNvPr>
          <p:cNvSpPr/>
          <p:nvPr/>
        </p:nvSpPr>
        <p:spPr>
          <a:xfrm>
            <a:off x="2949762" y="2052828"/>
            <a:ext cx="351001" cy="323999"/>
          </a:xfrm>
          <a:custGeom>
            <a:avLst/>
            <a:gdLst>
              <a:gd name="f0" fmla="val w"/>
              <a:gd name="f1" fmla="val h"/>
              <a:gd name="f2" fmla="val 0"/>
              <a:gd name="f3" fmla="val 120000"/>
              <a:gd name="f4" fmla="val 58485"/>
              <a:gd name="f5" fmla="val 17059"/>
              <a:gd name="f6" fmla="val 44479"/>
              <a:gd name="f7" fmla="val 33312"/>
              <a:gd name="f8" fmla="val 31405"/>
              <a:gd name="f9" fmla="val 45557"/>
              <a:gd name="f10" fmla="val 59903"/>
              <a:gd name="f11" fmla="val 71147"/>
              <a:gd name="f12" fmla="val 72492"/>
              <a:gd name="f13" fmla="val 86309"/>
              <a:gd name="f14" fmla="val 62617"/>
              <a:gd name="f15" fmla="val 50157"/>
              <a:gd name="f16" fmla="val 41829"/>
              <a:gd name="f17" fmla="val 54087"/>
              <a:gd name="f18" fmla="val 34119"/>
              <a:gd name="f19" fmla="val 25589"/>
              <a:gd name="f20" fmla="val 69652"/>
              <a:gd name="f21" fmla="val 77981"/>
              <a:gd name="f22" fmla="val 100315"/>
              <a:gd name="f23" fmla="val 65525"/>
              <a:gd name="f24" fmla="val 102965"/>
              <a:gd name="f25" fmla="val 105804"/>
              <a:gd name="f26" fmla="val 51179"/>
              <a:gd name="f27" fmla="val 19967"/>
              <a:gd name="f28" fmla="val 83470"/>
              <a:gd name="f29" fmla="val 13817"/>
              <a:gd name="f30" fmla="val 16656"/>
              <a:gd name="f31" fmla="val 19495"/>
              <a:gd name="f32" fmla="val 96930"/>
              <a:gd name="f33" fmla="val 10977"/>
              <a:gd name="f34" fmla="val 99838"/>
              <a:gd name="f35" fmla="val 22145"/>
              <a:gd name="f36" fmla="val 102746"/>
              <a:gd name="f37" fmla="val 30662"/>
              <a:gd name="f38" fmla="val 111276"/>
              <a:gd name="f39" fmla="val 38990"/>
              <a:gd name="f40" fmla="val 119806"/>
              <a:gd name="f41" fmla="val 55646"/>
              <a:gd name="f42" fmla="val 91308"/>
              <a:gd name="f43" fmla="val 61324"/>
              <a:gd name="f44" fmla="val 94637"/>
              <a:gd name="f45" fmla="val 119810"/>
              <a:gd name="f46" fmla="val 105460"/>
              <a:gd name="f47" fmla="val 27823"/>
              <a:gd name="f48" fmla="val 94022"/>
              <a:gd name="f49" fmla="val 74054"/>
              <a:gd name="f50" fmla="val 79870"/>
              <a:gd name="f51" fmla="val 88400"/>
              <a:gd name="f52" fmla="val 47318"/>
              <a:gd name="f53" fmla="val 82584"/>
              <a:gd name="f54" fmla="val 22681"/>
              <a:gd name="f55" fmla="val 5621"/>
              <a:gd name="f56" fmla="val 80630"/>
              <a:gd name="f57" fmla="val 97476"/>
              <a:gd name="f58" fmla="val 91798"/>
              <a:gd name="f59" fmla="val 89148"/>
              <a:gd name="f60" fmla="*/ f0 1 120000"/>
              <a:gd name="f61" fmla="*/ f1 1 120000"/>
              <a:gd name="f62" fmla="+- f3 0 f2"/>
              <a:gd name="f63" fmla="*/ f62 1 120000"/>
              <a:gd name="f64" fmla="*/ 0 1 f63"/>
              <a:gd name="f65" fmla="*/ 120000 1 f63"/>
              <a:gd name="f66" fmla="*/ f64 f60 1"/>
              <a:gd name="f67" fmla="*/ f65 f60 1"/>
              <a:gd name="f68" fmla="*/ f65 f61 1"/>
              <a:gd name="f69" fmla="*/ f64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120000" h="120000">
                <a:moveTo>
                  <a:pt x="f4" y="f5"/>
                </a:moveTo>
                <a:lnTo>
                  <a:pt x="f4" y="f5"/>
                </a:lnTo>
                <a:cubicBezTo>
                  <a:pt x="f6" y="f5"/>
                  <a:pt x="f7" y="f8"/>
                  <a:pt x="f7" y="f9"/>
                </a:cubicBezTo>
                <a:cubicBezTo>
                  <a:pt x="f7" y="f10"/>
                  <a:pt x="f6" y="f11"/>
                  <a:pt x="f4" y="f11"/>
                </a:cubicBezTo>
                <a:cubicBezTo>
                  <a:pt x="f12" y="f11"/>
                  <a:pt x="f13" y="f10"/>
                  <a:pt x="f13" y="f9"/>
                </a:cubicBezTo>
                <a:cubicBezTo>
                  <a:pt x="f13" y="f8"/>
                  <a:pt x="f12" y="f5"/>
                  <a:pt x="f4" y="f5"/>
                </a:cubicBezTo>
                <a:close/>
                <a:moveTo>
                  <a:pt x="f4" y="f14"/>
                </a:moveTo>
                <a:lnTo>
                  <a:pt x="f4" y="f14"/>
                </a:lnTo>
                <a:cubicBezTo>
                  <a:pt x="f15" y="f14"/>
                  <a:pt x="f16" y="f17"/>
                  <a:pt x="f16" y="f9"/>
                </a:cubicBezTo>
                <a:cubicBezTo>
                  <a:pt x="f16" y="f18"/>
                  <a:pt x="f15" y="f19"/>
                  <a:pt x="f4" y="f19"/>
                </a:cubicBezTo>
                <a:cubicBezTo>
                  <a:pt x="f20" y="f19"/>
                  <a:pt x="f21" y="f18"/>
                  <a:pt x="f21" y="f9"/>
                </a:cubicBezTo>
                <a:cubicBezTo>
                  <a:pt x="f21" y="f17"/>
                  <a:pt x="f20" y="f14"/>
                  <a:pt x="f4" y="f14"/>
                </a:cubicBezTo>
                <a:close/>
                <a:moveTo>
                  <a:pt x="f22" y="f23"/>
                </a:moveTo>
                <a:lnTo>
                  <a:pt x="f22" y="f23"/>
                </a:lnTo>
                <a:cubicBezTo>
                  <a:pt x="f24" y="f10"/>
                  <a:pt x="f25" y="f26"/>
                  <a:pt x="f25" y="f9"/>
                </a:cubicBezTo>
                <a:cubicBezTo>
                  <a:pt x="f25" y="f27"/>
                  <a:pt x="f28" y="f2"/>
                  <a:pt x="f4" y="f2"/>
                </a:cubicBezTo>
                <a:cubicBezTo>
                  <a:pt x="f7" y="f2"/>
                  <a:pt x="f29" y="f27"/>
                  <a:pt x="f29" y="f9"/>
                </a:cubicBezTo>
                <a:cubicBezTo>
                  <a:pt x="f29" y="f26"/>
                  <a:pt x="f30" y="f10"/>
                  <a:pt x="f31" y="f23"/>
                </a:cubicBezTo>
                <a:cubicBezTo>
                  <a:pt x="f2" y="f32"/>
                  <a:pt x="f2" y="f32"/>
                  <a:pt x="f2" y="f32"/>
                </a:cubicBezTo>
                <a:cubicBezTo>
                  <a:pt x="f2" y="f32"/>
                  <a:pt x="f33" y="f34"/>
                  <a:pt x="f35" y="f36"/>
                </a:cubicBezTo>
                <a:cubicBezTo>
                  <a:pt x="f37" y="f38"/>
                  <a:pt x="f39" y="f40"/>
                  <a:pt x="f39" y="f40"/>
                </a:cubicBezTo>
                <a:cubicBezTo>
                  <a:pt x="f41" y="f42"/>
                  <a:pt x="f41" y="f42"/>
                  <a:pt x="f41" y="f42"/>
                </a:cubicBezTo>
                <a:cubicBezTo>
                  <a:pt x="f4" y="f42"/>
                  <a:pt x="f4" y="f42"/>
                  <a:pt x="f4" y="f42"/>
                </a:cubicBezTo>
                <a:cubicBezTo>
                  <a:pt x="f43" y="f42"/>
                  <a:pt x="f43" y="f42"/>
                  <a:pt x="f43" y="f42"/>
                </a:cubicBezTo>
                <a:cubicBezTo>
                  <a:pt x="f21" y="f40"/>
                  <a:pt x="f21" y="f40"/>
                  <a:pt x="f21" y="f40"/>
                </a:cubicBezTo>
                <a:cubicBezTo>
                  <a:pt x="f21" y="f40"/>
                  <a:pt x="f13" y="f38"/>
                  <a:pt x="f44" y="f36"/>
                </a:cubicBezTo>
                <a:cubicBezTo>
                  <a:pt x="f25" y="f34"/>
                  <a:pt x="f45" y="f32"/>
                  <a:pt x="f45" y="f32"/>
                </a:cubicBezTo>
                <a:lnTo>
                  <a:pt x="f22" y="f23"/>
                </a:lnTo>
                <a:close/>
                <a:moveTo>
                  <a:pt x="f39" y="f46"/>
                </a:moveTo>
                <a:lnTo>
                  <a:pt x="f39" y="f46"/>
                </a:lnTo>
                <a:cubicBezTo>
                  <a:pt x="f39" y="f46"/>
                  <a:pt x="f7" y="f36"/>
                  <a:pt x="f47" y="f32"/>
                </a:cubicBezTo>
                <a:cubicBezTo>
                  <a:pt x="f31" y="f48"/>
                  <a:pt x="f33" y="f42"/>
                  <a:pt x="f33" y="f42"/>
                </a:cubicBezTo>
                <a:cubicBezTo>
                  <a:pt x="f35" y="f49"/>
                  <a:pt x="f35" y="f49"/>
                  <a:pt x="f35" y="f49"/>
                </a:cubicBezTo>
                <a:cubicBezTo>
                  <a:pt x="f47" y="f50"/>
                  <a:pt x="f39" y="f51"/>
                  <a:pt x="f52" y="f51"/>
                </a:cubicBezTo>
                <a:lnTo>
                  <a:pt x="f39" y="f46"/>
                </a:lnTo>
                <a:close/>
                <a:moveTo>
                  <a:pt x="f4" y="f53"/>
                </a:moveTo>
                <a:lnTo>
                  <a:pt x="f4" y="f53"/>
                </a:lnTo>
                <a:cubicBezTo>
                  <a:pt x="f39" y="f53"/>
                  <a:pt x="f35" y="f23"/>
                  <a:pt x="f35" y="f9"/>
                </a:cubicBezTo>
                <a:cubicBezTo>
                  <a:pt x="f35" y="f54"/>
                  <a:pt x="f39" y="f55"/>
                  <a:pt x="f4" y="f55"/>
                </a:cubicBezTo>
                <a:cubicBezTo>
                  <a:pt x="f56" y="f55"/>
                  <a:pt x="f57" y="f54"/>
                  <a:pt x="f57" y="f9"/>
                </a:cubicBezTo>
                <a:cubicBezTo>
                  <a:pt x="f57" y="f23"/>
                  <a:pt x="f56" y="f53"/>
                  <a:pt x="f4" y="f53"/>
                </a:cubicBezTo>
                <a:close/>
                <a:moveTo>
                  <a:pt x="f58" y="f32"/>
                </a:moveTo>
                <a:lnTo>
                  <a:pt x="f58" y="f32"/>
                </a:lnTo>
                <a:cubicBezTo>
                  <a:pt x="f13" y="f36"/>
                  <a:pt x="f56" y="f46"/>
                  <a:pt x="f56" y="f46"/>
                </a:cubicBezTo>
                <a:cubicBezTo>
                  <a:pt x="f20" y="f51"/>
                  <a:pt x="f20" y="f51"/>
                  <a:pt x="f20" y="f51"/>
                </a:cubicBezTo>
                <a:cubicBezTo>
                  <a:pt x="f56" y="f51"/>
                  <a:pt x="f59" y="f50"/>
                  <a:pt x="f44" y="f49"/>
                </a:cubicBezTo>
                <a:cubicBezTo>
                  <a:pt x="f25" y="f42"/>
                  <a:pt x="f25" y="f42"/>
                  <a:pt x="f25" y="f42"/>
                </a:cubicBezTo>
                <a:cubicBezTo>
                  <a:pt x="f25" y="f42"/>
                  <a:pt x="f22" y="f48"/>
                  <a:pt x="f58" y="f32"/>
                </a:cubicBezTo>
                <a:close/>
              </a:path>
            </a:pathLst>
          </a:custGeom>
          <a:solidFill>
            <a:srgbClr val="22658C"/>
          </a:solidFill>
          <a:ln cap="flat">
            <a:noFill/>
            <a:prstDash val="solid"/>
          </a:ln>
        </p:spPr>
        <p:txBody>
          <a:bodyPr vert="horz" wrap="square" lIns="34280" tIns="17135" rIns="34280" bIns="17135" anchor="ctr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AA29BA10-F04A-410A-9131-436CE2686B88}"/>
              </a:ext>
            </a:extLst>
          </p:cNvPr>
          <p:cNvSpPr txBox="1"/>
          <p:nvPr/>
        </p:nvSpPr>
        <p:spPr>
          <a:xfrm>
            <a:off x="2542745" y="2463869"/>
            <a:ext cx="1165027" cy="2192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25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ОБУЧЕНИЕ</a:t>
            </a:r>
          </a:p>
        </p:txBody>
      </p:sp>
      <p:sp>
        <p:nvSpPr>
          <p:cNvPr id="14" name="Shape 4887">
            <a:extLst>
              <a:ext uri="{FF2B5EF4-FFF2-40B4-BE49-F238E27FC236}">
                <a16:creationId xmlns:a16="http://schemas.microsoft.com/office/drawing/2014/main" id="{1315A340-45E2-4999-A59C-89CC79820518}"/>
              </a:ext>
            </a:extLst>
          </p:cNvPr>
          <p:cNvSpPr/>
          <p:nvPr/>
        </p:nvSpPr>
        <p:spPr>
          <a:xfrm>
            <a:off x="7032787" y="2046994"/>
            <a:ext cx="351001" cy="323999"/>
          </a:xfrm>
          <a:custGeom>
            <a:avLst/>
            <a:gdLst>
              <a:gd name="f0" fmla="val w"/>
              <a:gd name="f1" fmla="val h"/>
              <a:gd name="f2" fmla="val 0"/>
              <a:gd name="f3" fmla="val 120000"/>
              <a:gd name="f4" fmla="val 114276"/>
              <a:gd name="f5" fmla="val 119802"/>
              <a:gd name="f6" fmla="val 5526"/>
              <a:gd name="f7" fmla="val 2763"/>
              <a:gd name="f8" fmla="val 117044"/>
              <a:gd name="f9" fmla="val 114285"/>
              <a:gd name="f10" fmla="val 5714"/>
              <a:gd name="f11" fmla="val 2955"/>
              <a:gd name="f12" fmla="val 117039"/>
              <a:gd name="f13" fmla="val 11052"/>
              <a:gd name="f14" fmla="val 11231"/>
              <a:gd name="f15" fmla="val 106009"/>
              <a:gd name="f16" fmla="val 13815"/>
              <a:gd name="f17" fmla="val 101674"/>
              <a:gd name="f18" fmla="val 16578"/>
              <a:gd name="f19" fmla="val 96157"/>
              <a:gd name="f20" fmla="val 22302"/>
              <a:gd name="f21" fmla="val 93399"/>
              <a:gd name="f22" fmla="val 30592"/>
              <a:gd name="f23" fmla="val 89261"/>
              <a:gd name="f24" fmla="val 26447"/>
              <a:gd name="f25" fmla="val 92019"/>
              <a:gd name="f26" fmla="val 36118"/>
              <a:gd name="f27" fmla="val 87881"/>
              <a:gd name="f28" fmla="val 45986"/>
              <a:gd name="f29" fmla="val 83546"/>
              <a:gd name="f30" fmla="val 48750"/>
              <a:gd name="f31" fmla="val 82167"/>
              <a:gd name="f32" fmla="val 72512"/>
              <a:gd name="f33" fmla="val 69753"/>
              <a:gd name="f34" fmla="val 44605"/>
              <a:gd name="f35" fmla="val 61280"/>
              <a:gd name="f36" fmla="val 41842"/>
              <a:gd name="f37" fmla="val 62857"/>
              <a:gd name="f38" fmla="val 58522"/>
              <a:gd name="f39" fmla="val 40460"/>
              <a:gd name="f40" fmla="val 57142"/>
              <a:gd name="f41" fmla="val 54384"/>
              <a:gd name="f42" fmla="val 47487"/>
              <a:gd name="f43" fmla="val 43223"/>
              <a:gd name="f44" fmla="val 48866"/>
              <a:gd name="f45" fmla="val 44729"/>
              <a:gd name="f46" fmla="val 40394"/>
              <a:gd name="f47" fmla="val 37635"/>
              <a:gd name="f48" fmla="val 30738"/>
              <a:gd name="f49" fmla="val 23842"/>
              <a:gd name="f50" fmla="val 60000"/>
              <a:gd name="f51" fmla="val 22266"/>
              <a:gd name="f52" fmla="val 72434"/>
              <a:gd name="f53" fmla="val 77960"/>
              <a:gd name="f54" fmla="val 80921"/>
              <a:gd name="f55" fmla="val 79539"/>
              <a:gd name="f56" fmla="val 75197"/>
              <a:gd name="f57" fmla="val 73815"/>
              <a:gd name="f58" fmla="val 71052"/>
              <a:gd name="f59" fmla="val 83684"/>
              <a:gd name="f60" fmla="val 93355"/>
              <a:gd name="f61" fmla="val 89210"/>
              <a:gd name="f62" fmla="val 97500"/>
              <a:gd name="f63" fmla="val 103223"/>
              <a:gd name="f64" fmla="val 105986"/>
              <a:gd name="f65" fmla="val 108750"/>
              <a:gd name="f66" fmla="*/ f0 1 120000"/>
              <a:gd name="f67" fmla="*/ f1 1 120000"/>
              <a:gd name="f68" fmla="+- f3 0 f2"/>
              <a:gd name="f69" fmla="*/ f68 1 120000"/>
              <a:gd name="f70" fmla="*/ 0 1 f69"/>
              <a:gd name="f71" fmla="*/ 120000 1 f69"/>
              <a:gd name="f72" fmla="*/ f70 f66 1"/>
              <a:gd name="f73" fmla="*/ f71 f66 1"/>
              <a:gd name="f74" fmla="*/ f71 f67 1"/>
              <a:gd name="f75" fmla="*/ f70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2" t="f75" r="f73" b="f74"/>
            <a:pathLst>
              <a:path w="120000" h="120000">
                <a:moveTo>
                  <a:pt x="f4" y="f5"/>
                </a:moveTo>
                <a:lnTo>
                  <a:pt x="f4" y="f5"/>
                </a:lnTo>
                <a:cubicBezTo>
                  <a:pt x="f6" y="f5"/>
                  <a:pt x="f6" y="f5"/>
                  <a:pt x="f6" y="f5"/>
                </a:cubicBezTo>
                <a:cubicBezTo>
                  <a:pt x="f7" y="f5"/>
                  <a:pt x="f2" y="f8"/>
                  <a:pt x="f2" y="f9"/>
                </a:cubicBezTo>
                <a:cubicBezTo>
                  <a:pt x="f2" y="f10"/>
                  <a:pt x="f2" y="f10"/>
                  <a:pt x="f2" y="f10"/>
                </a:cubicBezTo>
                <a:cubicBezTo>
                  <a:pt x="f2" y="f11"/>
                  <a:pt x="f7" y="f2"/>
                  <a:pt x="f6" y="f2"/>
                </a:cubicBezTo>
                <a:cubicBezTo>
                  <a:pt x="f4" y="f2"/>
                  <a:pt x="f4" y="f2"/>
                  <a:pt x="f4" y="f2"/>
                </a:cubicBezTo>
                <a:cubicBezTo>
                  <a:pt x="f12" y="f2"/>
                  <a:pt x="f5" y="f11"/>
                  <a:pt x="f5" y="f10"/>
                </a:cubicBezTo>
                <a:cubicBezTo>
                  <a:pt x="f5" y="f9"/>
                  <a:pt x="f5" y="f9"/>
                  <a:pt x="f5" y="f9"/>
                </a:cubicBezTo>
                <a:cubicBezTo>
                  <a:pt x="f5" y="f8"/>
                  <a:pt x="f12" y="f5"/>
                  <a:pt x="f4" y="f5"/>
                </a:cubicBezTo>
                <a:close/>
                <a:moveTo>
                  <a:pt x="f13" y="f14"/>
                </a:moveTo>
                <a:lnTo>
                  <a:pt x="f13" y="f14"/>
                </a:lnTo>
                <a:cubicBezTo>
                  <a:pt x="f13" y="f15"/>
                  <a:pt x="f13" y="f15"/>
                  <a:pt x="f13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0" y="f31"/>
                </a:cubicBezTo>
                <a:cubicBezTo>
                  <a:pt x="f30" y="f32"/>
                  <a:pt x="f30" y="f32"/>
                  <a:pt x="f30" y="f32"/>
                </a:cubicBezTo>
                <a:cubicBezTo>
                  <a:pt x="f30" y="f32"/>
                  <a:pt x="f28" y="f33"/>
                  <a:pt x="f34" y="f35"/>
                </a:cubicBezTo>
                <a:cubicBezTo>
                  <a:pt x="f36" y="f37"/>
                  <a:pt x="f36" y="f38"/>
                  <a:pt x="f39" y="f40"/>
                </a:cubicBezTo>
                <a:cubicBezTo>
                  <a:pt x="f39" y="f41"/>
                  <a:pt x="f39" y="f42"/>
                  <a:pt x="f43" y="f44"/>
                </a:cubicBezTo>
                <a:cubicBezTo>
                  <a:pt x="f36" y="f45"/>
                  <a:pt x="f36" y="f46"/>
                  <a:pt x="f36" y="f47"/>
                </a:cubicBezTo>
                <a:cubicBezTo>
                  <a:pt x="f36" y="f48"/>
                  <a:pt x="f30" y="f49"/>
                  <a:pt x="f50" y="f51"/>
                </a:cubicBezTo>
                <a:cubicBezTo>
                  <a:pt x="f52" y="f49"/>
                  <a:pt x="f53" y="f48"/>
                  <a:pt x="f53" y="f47"/>
                </a:cubicBezTo>
                <a:cubicBezTo>
                  <a:pt x="f53" y="f46"/>
                  <a:pt x="f53" y="f45"/>
                  <a:pt x="f53" y="f44"/>
                </a:cubicBezTo>
                <a:cubicBezTo>
                  <a:pt x="f54" y="f42"/>
                  <a:pt x="f55" y="f41"/>
                  <a:pt x="f55" y="f40"/>
                </a:cubicBezTo>
                <a:cubicBezTo>
                  <a:pt x="f53" y="f38"/>
                  <a:pt x="f53" y="f35"/>
                  <a:pt x="f56" y="f35"/>
                </a:cubicBezTo>
                <a:cubicBezTo>
                  <a:pt x="f57" y="f33"/>
                  <a:pt x="f58" y="f32"/>
                  <a:pt x="f58" y="f32"/>
                </a:cubicBezTo>
                <a:cubicBezTo>
                  <a:pt x="f58" y="f31"/>
                  <a:pt x="f58" y="f31"/>
                  <a:pt x="f58" y="f31"/>
                </a:cubicBezTo>
                <a:cubicBezTo>
                  <a:pt x="f58" y="f31"/>
                  <a:pt x="f57" y="f29"/>
                  <a:pt x="f59" y="f27"/>
                </a:cubicBezTo>
                <a:cubicBezTo>
                  <a:pt x="f60" y="f25"/>
                  <a:pt x="f61" y="f23"/>
                  <a:pt x="f62" y="f21"/>
                </a:cubicBezTo>
                <a:cubicBezTo>
                  <a:pt x="f63" y="f19"/>
                  <a:pt x="f64" y="f17"/>
                  <a:pt x="f65" y="f15"/>
                </a:cubicBezTo>
                <a:cubicBezTo>
                  <a:pt x="f65" y="f14"/>
                  <a:pt x="f65" y="f14"/>
                  <a:pt x="f65" y="f14"/>
                </a:cubicBezTo>
                <a:lnTo>
                  <a:pt x="f13" y="f14"/>
                </a:lnTo>
                <a:close/>
              </a:path>
            </a:pathLst>
          </a:custGeom>
          <a:solidFill>
            <a:srgbClr val="22658C"/>
          </a:solidFill>
          <a:ln cap="flat">
            <a:noFill/>
            <a:prstDash val="solid"/>
          </a:ln>
        </p:spPr>
        <p:txBody>
          <a:bodyPr vert="horz" wrap="square" lIns="34280" tIns="17135" rIns="34280" bIns="17135" anchor="ctr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5" name="Shape 4886">
            <a:extLst>
              <a:ext uri="{FF2B5EF4-FFF2-40B4-BE49-F238E27FC236}">
                <a16:creationId xmlns:a16="http://schemas.microsoft.com/office/drawing/2014/main" id="{12812104-1EAD-430C-8E32-F17BC0545B9F}"/>
              </a:ext>
            </a:extLst>
          </p:cNvPr>
          <p:cNvSpPr/>
          <p:nvPr/>
        </p:nvSpPr>
        <p:spPr>
          <a:xfrm>
            <a:off x="3785396" y="2052828"/>
            <a:ext cx="351001" cy="323999"/>
          </a:xfrm>
          <a:custGeom>
            <a:avLst/>
            <a:gdLst>
              <a:gd name="f0" fmla="val w"/>
              <a:gd name="f1" fmla="val h"/>
              <a:gd name="f2" fmla="val 0"/>
              <a:gd name="f3" fmla="val 120000"/>
              <a:gd name="f4" fmla="val 114209"/>
              <a:gd name="f5" fmla="val 119782"/>
              <a:gd name="f6" fmla="val 104425"/>
              <a:gd name="f7" fmla="val 98635"/>
              <a:gd name="f8" fmla="val 19767"/>
              <a:gd name="f9" fmla="val 13976"/>
              <a:gd name="f10" fmla="val 5590"/>
              <a:gd name="f11" fmla="val 1397"/>
              <a:gd name="f12" fmla="val 116739"/>
              <a:gd name="f13" fmla="val 113695"/>
              <a:gd name="f14" fmla="val 101304"/>
              <a:gd name="f15" fmla="val 76739"/>
              <a:gd name="f16" fmla="val 36739"/>
              <a:gd name="f17" fmla="val 33695"/>
              <a:gd name="f18" fmla="val 30652"/>
              <a:gd name="f19" fmla="val 12579"/>
              <a:gd name="f20" fmla="val 23960"/>
              <a:gd name="f21" fmla="val 30948"/>
              <a:gd name="f22" fmla="val 13695"/>
              <a:gd name="f23" fmla="val 43727"/>
              <a:gd name="f24" fmla="val 59301"/>
              <a:gd name="f25" fmla="val 74675"/>
              <a:gd name="f26" fmla="val 87454"/>
              <a:gd name="f27" fmla="val 97237"/>
              <a:gd name="f28" fmla="val 108618"/>
              <a:gd name="f29" fmla="val 117004"/>
              <a:gd name="f30" fmla="val 119800"/>
              <a:gd name="f31" fmla="val 12173"/>
              <a:gd name="f32" fmla="val 50715"/>
              <a:gd name="f33" fmla="val 42329"/>
              <a:gd name="f34" fmla="val 21521"/>
              <a:gd name="f35" fmla="val 76073"/>
              <a:gd name="f36" fmla="val 69084"/>
              <a:gd name="f37" fmla="val 80465"/>
              <a:gd name="f38" fmla="val 67608"/>
              <a:gd name="f39" fmla="val 64891"/>
              <a:gd name="f40" fmla="val 52173"/>
              <a:gd name="f41" fmla="val 47608"/>
              <a:gd name="f42" fmla="val 63494"/>
              <a:gd name="f43" fmla="val 46086"/>
              <a:gd name="f44" fmla="val 56505"/>
              <a:gd name="f45" fmla="val 53510"/>
              <a:gd name="f46" fmla="val 39534"/>
              <a:gd name="f47" fmla="val 35141"/>
              <a:gd name="f48" fmla="val 33743"/>
              <a:gd name="f49" fmla="val 70652"/>
              <a:gd name="f50" fmla="val 73695"/>
              <a:gd name="f51" fmla="val 78260"/>
              <a:gd name="f52" fmla="val 79782"/>
              <a:gd name="f53" fmla="val 96739"/>
              <a:gd name="f54" fmla="val 99782"/>
              <a:gd name="f55" fmla="val 102826"/>
              <a:gd name="f56" fmla="val 83261"/>
              <a:gd name="f57" fmla="val 86056"/>
              <a:gd name="f58" fmla="*/ f0 1 120000"/>
              <a:gd name="f59" fmla="*/ f1 1 120000"/>
              <a:gd name="f60" fmla="+- f3 0 f2"/>
              <a:gd name="f61" fmla="*/ f60 1 120000"/>
              <a:gd name="f62" fmla="*/ 0 1 f61"/>
              <a:gd name="f63" fmla="*/ 120000 1 f61"/>
              <a:gd name="f64" fmla="*/ f62 f58 1"/>
              <a:gd name="f65" fmla="*/ f63 f58 1"/>
              <a:gd name="f66" fmla="*/ f63 f59 1"/>
              <a:gd name="f67" fmla="*/ f62 f5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4" t="f67" r="f65" b="f66"/>
            <a:pathLst>
              <a:path w="120000" h="120000">
                <a:moveTo>
                  <a:pt x="f4" y="f5"/>
                </a:moveTo>
                <a:lnTo>
                  <a:pt x="f4" y="f5"/>
                </a:lnTo>
                <a:cubicBezTo>
                  <a:pt x="f6" y="f5"/>
                  <a:pt x="f6" y="f5"/>
                  <a:pt x="f6" y="f5"/>
                </a:cubicBezTo>
                <a:lnTo>
                  <a:pt x="f6" y="f5"/>
                </a:lnTo>
                <a:cubicBezTo>
                  <a:pt x="f7" y="f5"/>
                  <a:pt x="f7" y="f5"/>
                  <a:pt x="f7" y="f5"/>
                </a:cubicBezTo>
                <a:lnTo>
                  <a:pt x="f7" y="f5"/>
                </a:lnTo>
                <a:cubicBezTo>
                  <a:pt x="f8" y="f5"/>
                  <a:pt x="f8" y="f5"/>
                  <a:pt x="f8" y="f5"/>
                </a:cubicBezTo>
                <a:lnTo>
                  <a:pt x="f8" y="f5"/>
                </a:lnTo>
                <a:cubicBezTo>
                  <a:pt x="f9" y="f5"/>
                  <a:pt x="f9" y="f5"/>
                  <a:pt x="f9" y="f5"/>
                </a:cubicBezTo>
                <a:lnTo>
                  <a:pt x="f9" y="f5"/>
                </a:lnTo>
                <a:cubicBezTo>
                  <a:pt x="f10" y="f5"/>
                  <a:pt x="f10" y="f5"/>
                  <a:pt x="f10" y="f5"/>
                </a:cubicBezTo>
                <a:cubicBezTo>
                  <a:pt x="f11" y="f5"/>
                  <a:pt x="f2" y="f12"/>
                  <a:pt x="f2" y="f13"/>
                </a:cubicBezTo>
                <a:cubicBezTo>
                  <a:pt x="f2" y="f14"/>
                  <a:pt x="f2" y="f14"/>
                  <a:pt x="f2" y="f14"/>
                </a:cubicBezTo>
                <a:cubicBezTo>
                  <a:pt x="f2" y="f15"/>
                  <a:pt x="f2" y="f15"/>
                  <a:pt x="f2" y="f15"/>
                </a:cubicBezTo>
                <a:cubicBezTo>
                  <a:pt x="f2" y="f16"/>
                  <a:pt x="f2" y="f16"/>
                  <a:pt x="f2" y="f16"/>
                </a:cubicBezTo>
                <a:cubicBezTo>
                  <a:pt x="f2" y="f17"/>
                  <a:pt x="f11" y="f18"/>
                  <a:pt x="f10" y="f18"/>
                </a:cubicBezTo>
                <a:cubicBezTo>
                  <a:pt x="f19" y="f18"/>
                  <a:pt x="f19" y="f18"/>
                  <a:pt x="f19" y="f18"/>
                </a:cubicBezTo>
                <a:cubicBezTo>
                  <a:pt x="f20" y="f18"/>
                  <a:pt x="f20" y="f18"/>
                  <a:pt x="f20" y="f18"/>
                </a:cubicBezTo>
                <a:cubicBezTo>
                  <a:pt x="f21" y="f18"/>
                  <a:pt x="f21" y="f18"/>
                  <a:pt x="f21" y="f18"/>
                </a:cubicBezTo>
                <a:cubicBezTo>
                  <a:pt x="f21" y="f22"/>
                  <a:pt x="f23" y="f2"/>
                  <a:pt x="f24" y="f2"/>
                </a:cubicBezTo>
                <a:cubicBezTo>
                  <a:pt x="f25" y="f2"/>
                  <a:pt x="f26" y="f22"/>
                  <a:pt x="f26" y="f18"/>
                </a:cubicBezTo>
                <a:cubicBezTo>
                  <a:pt x="f27" y="f18"/>
                  <a:pt x="f27" y="f18"/>
                  <a:pt x="f27" y="f18"/>
                </a:cubicBezTo>
                <a:cubicBezTo>
                  <a:pt x="f28" y="f18"/>
                  <a:pt x="f28" y="f18"/>
                  <a:pt x="f28" y="f18"/>
                </a:cubicBezTo>
                <a:cubicBezTo>
                  <a:pt x="f4" y="f18"/>
                  <a:pt x="f4" y="f18"/>
                  <a:pt x="f4" y="f18"/>
                </a:cubicBezTo>
                <a:cubicBezTo>
                  <a:pt x="f29" y="f18"/>
                  <a:pt x="f30" y="f17"/>
                  <a:pt x="f30" y="f16"/>
                </a:cubicBezTo>
                <a:cubicBezTo>
                  <a:pt x="f30" y="f15"/>
                  <a:pt x="f30" y="f15"/>
                  <a:pt x="f30" y="f15"/>
                </a:cubicBezTo>
                <a:cubicBezTo>
                  <a:pt x="f30" y="f14"/>
                  <a:pt x="f30" y="f14"/>
                  <a:pt x="f30" y="f14"/>
                </a:cubicBezTo>
                <a:cubicBezTo>
                  <a:pt x="f30" y="f13"/>
                  <a:pt x="f30" y="f13"/>
                  <a:pt x="f30" y="f13"/>
                </a:cubicBezTo>
                <a:cubicBezTo>
                  <a:pt x="f30" y="f12"/>
                  <a:pt x="f29" y="f5"/>
                  <a:pt x="f4" y="f5"/>
                </a:cubicBezTo>
                <a:close/>
                <a:moveTo>
                  <a:pt x="f24" y="f31"/>
                </a:moveTo>
                <a:lnTo>
                  <a:pt x="f24" y="f31"/>
                </a:lnTo>
                <a:cubicBezTo>
                  <a:pt x="f32" y="f31"/>
                  <a:pt x="f33" y="f34"/>
                  <a:pt x="f33" y="f18"/>
                </a:cubicBezTo>
                <a:cubicBezTo>
                  <a:pt x="f35" y="f18"/>
                  <a:pt x="f35" y="f18"/>
                  <a:pt x="f35" y="f18"/>
                </a:cubicBezTo>
                <a:cubicBezTo>
                  <a:pt x="f35" y="f34"/>
                  <a:pt x="f36" y="f31"/>
                  <a:pt x="f24" y="f31"/>
                </a:cubicBezTo>
                <a:close/>
                <a:moveTo>
                  <a:pt x="f37" y="f38"/>
                </a:moveTo>
                <a:lnTo>
                  <a:pt x="f37" y="f38"/>
                </a:lnTo>
                <a:cubicBezTo>
                  <a:pt x="f39" y="f38"/>
                  <a:pt x="f39" y="f38"/>
                  <a:pt x="f39" y="f38"/>
                </a:cubicBezTo>
                <a:cubicBezTo>
                  <a:pt x="f39" y="f40"/>
                  <a:pt x="f39" y="f40"/>
                  <a:pt x="f39" y="f40"/>
                </a:cubicBezTo>
                <a:cubicBezTo>
                  <a:pt x="f39" y="f41"/>
                  <a:pt x="f42" y="f43"/>
                  <a:pt x="f24" y="f43"/>
                </a:cubicBezTo>
                <a:cubicBezTo>
                  <a:pt x="f44" y="f43"/>
                  <a:pt x="f45" y="f41"/>
                  <a:pt x="f45" y="f40"/>
                </a:cubicBezTo>
                <a:cubicBezTo>
                  <a:pt x="f45" y="f38"/>
                  <a:pt x="f45" y="f38"/>
                  <a:pt x="f45" y="f38"/>
                </a:cubicBezTo>
                <a:cubicBezTo>
                  <a:pt x="f46" y="f38"/>
                  <a:pt x="f46" y="f38"/>
                  <a:pt x="f46" y="f38"/>
                </a:cubicBezTo>
                <a:cubicBezTo>
                  <a:pt x="f47" y="f38"/>
                  <a:pt x="f48" y="f49"/>
                  <a:pt x="f48" y="f50"/>
                </a:cubicBezTo>
                <a:cubicBezTo>
                  <a:pt x="f48" y="f51"/>
                  <a:pt x="f47" y="f52"/>
                  <a:pt x="f46" y="f52"/>
                </a:cubicBezTo>
                <a:cubicBezTo>
                  <a:pt x="f45" y="f52"/>
                  <a:pt x="f45" y="f52"/>
                  <a:pt x="f45" y="f52"/>
                </a:cubicBezTo>
                <a:cubicBezTo>
                  <a:pt x="f45" y="f53"/>
                  <a:pt x="f45" y="f53"/>
                  <a:pt x="f45" y="f53"/>
                </a:cubicBezTo>
                <a:cubicBezTo>
                  <a:pt x="f45" y="f54"/>
                  <a:pt x="f44" y="f55"/>
                  <a:pt x="f24" y="f55"/>
                </a:cubicBezTo>
                <a:cubicBezTo>
                  <a:pt x="f42" y="f55"/>
                  <a:pt x="f39" y="f54"/>
                  <a:pt x="f39" y="f53"/>
                </a:cubicBezTo>
                <a:cubicBezTo>
                  <a:pt x="f39" y="f52"/>
                  <a:pt x="f39" y="f52"/>
                  <a:pt x="f39" y="f52"/>
                </a:cubicBezTo>
                <a:cubicBezTo>
                  <a:pt x="f37" y="f52"/>
                  <a:pt x="f37" y="f52"/>
                  <a:pt x="f37" y="f52"/>
                </a:cubicBezTo>
                <a:cubicBezTo>
                  <a:pt x="f56" y="f52"/>
                  <a:pt x="f57" y="f51"/>
                  <a:pt x="f57" y="f50"/>
                </a:cubicBezTo>
                <a:cubicBezTo>
                  <a:pt x="f57" y="f49"/>
                  <a:pt x="f56" y="f38"/>
                  <a:pt x="f37" y="f38"/>
                </a:cubicBezTo>
                <a:close/>
              </a:path>
            </a:pathLst>
          </a:custGeom>
          <a:solidFill>
            <a:srgbClr val="22658C"/>
          </a:solidFill>
          <a:ln cap="flat">
            <a:noFill/>
            <a:prstDash val="solid"/>
          </a:ln>
        </p:spPr>
        <p:txBody>
          <a:bodyPr vert="horz" wrap="square" lIns="34280" tIns="17135" rIns="34280" bIns="17135" anchor="ctr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187FF8A4-BCFC-4ACC-A573-F529190656F3}"/>
              </a:ext>
            </a:extLst>
          </p:cNvPr>
          <p:cNvSpPr txBox="1"/>
          <p:nvPr/>
        </p:nvSpPr>
        <p:spPr>
          <a:xfrm>
            <a:off x="3182093" y="2456361"/>
            <a:ext cx="1557607" cy="473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25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ДОБРОВОЛЬНОЕ МЕДИЦИНСКОЕ СТРАХОВАНИЕ</a:t>
            </a:r>
          </a:p>
        </p:txBody>
      </p:sp>
      <p:sp>
        <p:nvSpPr>
          <p:cNvPr id="17" name="TextBox 27">
            <a:extLst>
              <a:ext uri="{FF2B5EF4-FFF2-40B4-BE49-F238E27FC236}">
                <a16:creationId xmlns:a16="http://schemas.microsoft.com/office/drawing/2014/main" id="{B5CF52F5-06D7-44B5-B7FA-DB0F7A224091}"/>
              </a:ext>
            </a:extLst>
          </p:cNvPr>
          <p:cNvSpPr txBox="1"/>
          <p:nvPr/>
        </p:nvSpPr>
        <p:spPr>
          <a:xfrm>
            <a:off x="6430280" y="2453134"/>
            <a:ext cx="1557607" cy="473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25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ДОБРОВОЛЬНОЕ СТРАХОВАНИЕ</a:t>
            </a:r>
          </a:p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25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ЖИЗНИ</a:t>
            </a:r>
          </a:p>
        </p:txBody>
      </p:sp>
      <p:sp>
        <p:nvSpPr>
          <p:cNvPr id="18" name="Shape 5038">
            <a:extLst>
              <a:ext uri="{FF2B5EF4-FFF2-40B4-BE49-F238E27FC236}">
                <a16:creationId xmlns:a16="http://schemas.microsoft.com/office/drawing/2014/main" id="{EE16E104-9AF0-49CB-8BA0-8F91CD2856E9}"/>
              </a:ext>
            </a:extLst>
          </p:cNvPr>
          <p:cNvSpPr/>
          <p:nvPr/>
        </p:nvSpPr>
        <p:spPr>
          <a:xfrm>
            <a:off x="7924162" y="2046994"/>
            <a:ext cx="351001" cy="323999"/>
          </a:xfrm>
          <a:custGeom>
            <a:avLst/>
            <a:gdLst>
              <a:gd name="f0" fmla="val w"/>
              <a:gd name="f1" fmla="val h"/>
              <a:gd name="f2" fmla="val 0"/>
              <a:gd name="f3" fmla="val 120000"/>
              <a:gd name="f4" fmla="val 118402"/>
              <a:gd name="f5" fmla="val 47920"/>
              <a:gd name="f6" fmla="val 43727"/>
              <a:gd name="f7" fmla="val 117004"/>
              <a:gd name="f8" fmla="val 40931"/>
              <a:gd name="f9" fmla="val 115607"/>
              <a:gd name="f10" fmla="val 36738"/>
              <a:gd name="f11" fmla="val 114209"/>
              <a:gd name="f12" fmla="val 33743"/>
              <a:gd name="f13" fmla="val 112811"/>
              <a:gd name="f14" fmla="val 29550"/>
              <a:gd name="f15" fmla="val 110016"/>
              <a:gd name="f16" fmla="val 26755"/>
              <a:gd name="f17" fmla="val 108618"/>
              <a:gd name="f18" fmla="val 23960"/>
              <a:gd name="f19" fmla="val 105823"/>
              <a:gd name="f20" fmla="val 19767"/>
              <a:gd name="f21" fmla="val 102828"/>
              <a:gd name="f22" fmla="val 16971"/>
              <a:gd name="f23" fmla="val 100033"/>
              <a:gd name="f24" fmla="val 15574"/>
              <a:gd name="f25" fmla="val 97237"/>
              <a:gd name="f26" fmla="val 12579"/>
              <a:gd name="f27" fmla="val 94442"/>
              <a:gd name="f28" fmla="val 9783"/>
              <a:gd name="f29" fmla="val 90249"/>
              <a:gd name="f30" fmla="val 8386"/>
              <a:gd name="f31" fmla="val 87454"/>
              <a:gd name="f32" fmla="val 5590"/>
              <a:gd name="f33" fmla="val 83261"/>
              <a:gd name="f34" fmla="val 4193"/>
              <a:gd name="f35" fmla="val 80266"/>
              <a:gd name="f36" fmla="val 2795"/>
              <a:gd name="f37" fmla="val 76073"/>
              <a:gd name="f38" fmla="val 1397"/>
              <a:gd name="f39" fmla="val 71880"/>
              <a:gd name="f40" fmla="val 67687"/>
              <a:gd name="f41" fmla="val 64891"/>
              <a:gd name="f42" fmla="val 60698"/>
              <a:gd name="f43" fmla="val 56306"/>
              <a:gd name="f44" fmla="val 52113"/>
              <a:gd name="f45" fmla="val 40732"/>
              <a:gd name="f46" fmla="val 36539"/>
              <a:gd name="f47" fmla="val 16772"/>
              <a:gd name="f48" fmla="val 15374"/>
              <a:gd name="f49" fmla="val 76272"/>
              <a:gd name="f50" fmla="val 80465"/>
              <a:gd name="f51" fmla="val 100232"/>
              <a:gd name="f52" fmla="val 103028"/>
              <a:gd name="f53" fmla="val 119800"/>
              <a:gd name="f54" fmla="val 111414"/>
              <a:gd name="f55" fmla="val 59301"/>
              <a:gd name="f56" fmla="val 93044"/>
              <a:gd name="f57" fmla="val 57703"/>
              <a:gd name="f58" fmla="val 74675"/>
              <a:gd name="f59" fmla="val 54908"/>
              <a:gd name="f60" fmla="val 73277"/>
              <a:gd name="f61" fmla="val 50715"/>
              <a:gd name="f62" fmla="val 91647"/>
              <a:gd name="f63" fmla="val 39534"/>
              <a:gd name="f64" fmla="val 28153"/>
              <a:gd name="f65" fmla="val 107221"/>
              <a:gd name="f66" fmla="val 21164"/>
              <a:gd name="f67" fmla="val 86056"/>
              <a:gd name="f68" fmla="val 32346"/>
              <a:gd name="f69" fmla="val 49317"/>
              <a:gd name="f70" fmla="val 11181"/>
              <a:gd name="f71" fmla="val 84658"/>
              <a:gd name="f72" fmla="val 14176"/>
              <a:gd name="f73" fmla="val 37936"/>
              <a:gd name="f74" fmla="val 39334"/>
              <a:gd name="f75" fmla="val 35141"/>
              <a:gd name="f76" fmla="val 62096"/>
              <a:gd name="f77" fmla="val 63494"/>
              <a:gd name="f78" fmla="val 53510"/>
              <a:gd name="f79" fmla="val 66289"/>
              <a:gd name="f80" fmla="val 69084"/>
              <a:gd name="f81" fmla="val 22562"/>
              <a:gd name="f82" fmla="val 13976"/>
              <a:gd name="f83" fmla="val 79068"/>
              <a:gd name="f84" fmla="val 78868"/>
              <a:gd name="f85" fmla="val 88851"/>
              <a:gd name="f86" fmla="val 95840"/>
              <a:gd name="f87" fmla="*/ f0 1 120000"/>
              <a:gd name="f88" fmla="*/ f1 1 120000"/>
              <a:gd name="f89" fmla="+- f3 0 f2"/>
              <a:gd name="f90" fmla="*/ f89 1 120000"/>
              <a:gd name="f91" fmla="*/ 0 1 f90"/>
              <a:gd name="f92" fmla="*/ 120000 1 f90"/>
              <a:gd name="f93" fmla="*/ f91 f87 1"/>
              <a:gd name="f94" fmla="*/ f92 f87 1"/>
              <a:gd name="f95" fmla="*/ f92 f88 1"/>
              <a:gd name="f96" fmla="*/ f91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3" t="f96" r="f94" b="f95"/>
            <a:pathLst>
              <a:path w="120000" h="120000">
                <a:moveTo>
                  <a:pt x="f4" y="f5"/>
                </a:moveTo>
                <a:lnTo>
                  <a:pt x="f4" y="f5"/>
                </a:lnTo>
                <a:cubicBezTo>
                  <a:pt x="f4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38"/>
                </a:cubicBezTo>
                <a:cubicBezTo>
                  <a:pt x="f40" y="f2"/>
                  <a:pt x="f41" y="f2"/>
                  <a:pt x="f42" y="f2"/>
                </a:cubicBezTo>
                <a:cubicBezTo>
                  <a:pt x="f43" y="f2"/>
                  <a:pt x="f44" y="f2"/>
                  <a:pt x="f5" y="f38"/>
                </a:cubicBezTo>
                <a:cubicBezTo>
                  <a:pt x="f6" y="f38"/>
                  <a:pt x="f45" y="f36"/>
                  <a:pt x="f46" y="f34"/>
                </a:cubicBezTo>
                <a:cubicBezTo>
                  <a:pt x="f12" y="f32"/>
                  <a:pt x="f14" y="f30"/>
                  <a:pt x="f16" y="f28"/>
                </a:cubicBezTo>
                <a:cubicBezTo>
                  <a:pt x="f18" y="f26"/>
                  <a:pt x="f20" y="f24"/>
                  <a:pt x="f47" y="f22"/>
                </a:cubicBezTo>
                <a:cubicBezTo>
                  <a:pt x="f48" y="f20"/>
                  <a:pt x="f26" y="f18"/>
                  <a:pt x="f28" y="f16"/>
                </a:cubicBezTo>
                <a:cubicBezTo>
                  <a:pt x="f30" y="f14"/>
                  <a:pt x="f32" y="f12"/>
                  <a:pt x="f34" y="f10"/>
                </a:cubicBezTo>
                <a:cubicBezTo>
                  <a:pt x="f36" y="f8"/>
                  <a:pt x="f38" y="f6"/>
                  <a:pt x="f38" y="f5"/>
                </a:cubicBezTo>
                <a:cubicBezTo>
                  <a:pt x="f2" y="f44"/>
                  <a:pt x="f2" y="f43"/>
                  <a:pt x="f2" y="f42"/>
                </a:cubicBezTo>
                <a:cubicBezTo>
                  <a:pt x="f2" y="f41"/>
                  <a:pt x="f2" y="f40"/>
                  <a:pt x="f38" y="f39"/>
                </a:cubicBezTo>
                <a:cubicBezTo>
                  <a:pt x="f38" y="f49"/>
                  <a:pt x="f36" y="f50"/>
                  <a:pt x="f34" y="f33"/>
                </a:cubicBezTo>
                <a:cubicBezTo>
                  <a:pt x="f32" y="f31"/>
                  <a:pt x="f30" y="f29"/>
                  <a:pt x="f28" y="f27"/>
                </a:cubicBezTo>
                <a:cubicBezTo>
                  <a:pt x="f26" y="f25"/>
                  <a:pt x="f48" y="f51"/>
                  <a:pt x="f47" y="f52"/>
                </a:cubicBezTo>
                <a:cubicBezTo>
                  <a:pt x="f20" y="f19"/>
                  <a:pt x="f18" y="f17"/>
                  <a:pt x="f16" y="f15"/>
                </a:cubicBezTo>
                <a:cubicBezTo>
                  <a:pt x="f14" y="f13"/>
                  <a:pt x="f12" y="f11"/>
                  <a:pt x="f46" y="f9"/>
                </a:cubicBezTo>
                <a:cubicBezTo>
                  <a:pt x="f45" y="f7"/>
                  <a:pt x="f6" y="f4"/>
                  <a:pt x="f5" y="f4"/>
                </a:cubicBezTo>
                <a:cubicBezTo>
                  <a:pt x="f44" y="f53"/>
                  <a:pt x="f43" y="f53"/>
                  <a:pt x="f42" y="f53"/>
                </a:cubicBezTo>
                <a:cubicBezTo>
                  <a:pt x="f41" y="f53"/>
                  <a:pt x="f40" y="f53"/>
                  <a:pt x="f39" y="f4"/>
                </a:cubicBezTo>
                <a:cubicBezTo>
                  <a:pt x="f37" y="f4"/>
                  <a:pt x="f35" y="f7"/>
                  <a:pt x="f33" y="f9"/>
                </a:cubicBezTo>
                <a:cubicBezTo>
                  <a:pt x="f31" y="f11"/>
                  <a:pt x="f29" y="f13"/>
                  <a:pt x="f27" y="f15"/>
                </a:cubicBezTo>
                <a:cubicBezTo>
                  <a:pt x="f25" y="f17"/>
                  <a:pt x="f23" y="f19"/>
                  <a:pt x="f21" y="f52"/>
                </a:cubicBezTo>
                <a:cubicBezTo>
                  <a:pt x="f19" y="f51"/>
                  <a:pt x="f17" y="f25"/>
                  <a:pt x="f15" y="f27"/>
                </a:cubicBezTo>
                <a:cubicBezTo>
                  <a:pt x="f13" y="f29"/>
                  <a:pt x="f11" y="f31"/>
                  <a:pt x="f9" y="f33"/>
                </a:cubicBezTo>
                <a:cubicBezTo>
                  <a:pt x="f7" y="f50"/>
                  <a:pt x="f4" y="f49"/>
                  <a:pt x="f4" y="f39"/>
                </a:cubicBezTo>
                <a:cubicBezTo>
                  <a:pt x="f53" y="f40"/>
                  <a:pt x="f53" y="f41"/>
                  <a:pt x="f53" y="f42"/>
                </a:cubicBezTo>
                <a:cubicBezTo>
                  <a:pt x="f53" y="f43"/>
                  <a:pt x="f53" y="f44"/>
                  <a:pt x="f4" y="f5"/>
                </a:cubicBezTo>
                <a:close/>
                <a:moveTo>
                  <a:pt x="f54" y="f55"/>
                </a:moveTo>
                <a:lnTo>
                  <a:pt x="f54" y="f55"/>
                </a:lnTo>
                <a:cubicBezTo>
                  <a:pt x="f54" y="f55"/>
                  <a:pt x="f56" y="f43"/>
                  <a:pt x="f37" y="f57"/>
                </a:cubicBezTo>
                <a:cubicBezTo>
                  <a:pt x="f58" y="f43"/>
                  <a:pt x="f58" y="f43"/>
                  <a:pt x="f58" y="f59"/>
                </a:cubicBezTo>
                <a:cubicBezTo>
                  <a:pt x="f60" y="f44"/>
                  <a:pt x="f39" y="f61"/>
                  <a:pt x="f39" y="f5"/>
                </a:cubicBezTo>
                <a:cubicBezTo>
                  <a:pt x="f62" y="f63"/>
                  <a:pt x="f23" y="f64"/>
                  <a:pt x="f23" y="f64"/>
                </a:cubicBezTo>
                <a:cubicBezTo>
                  <a:pt x="f65" y="f10"/>
                  <a:pt x="f54" y="f5"/>
                  <a:pt x="f54" y="f55"/>
                </a:cubicBezTo>
                <a:close/>
                <a:moveTo>
                  <a:pt x="f27" y="f66"/>
                </a:moveTo>
                <a:lnTo>
                  <a:pt x="f27" y="f66"/>
                </a:lnTo>
                <a:cubicBezTo>
                  <a:pt x="f27" y="f66"/>
                  <a:pt x="f67" y="f68"/>
                  <a:pt x="f40" y="f8"/>
                </a:cubicBezTo>
                <a:cubicBezTo>
                  <a:pt x="f57" y="f18"/>
                  <a:pt x="f69" y="f70"/>
                  <a:pt x="f5" y="f28"/>
                </a:cubicBezTo>
                <a:cubicBezTo>
                  <a:pt x="f44" y="f28"/>
                  <a:pt x="f43" y="f30"/>
                  <a:pt x="f42" y="f30"/>
                </a:cubicBezTo>
                <a:cubicBezTo>
                  <a:pt x="f60" y="f30"/>
                  <a:pt x="f71" y="f72"/>
                  <a:pt x="f27" y="f66"/>
                </a:cubicBezTo>
                <a:close/>
                <a:moveTo>
                  <a:pt x="f5" y="f28"/>
                </a:moveTo>
                <a:lnTo>
                  <a:pt x="f5" y="f28"/>
                </a:lnTo>
                <a:close/>
                <a:moveTo>
                  <a:pt x="f73" y="f72"/>
                </a:moveTo>
                <a:lnTo>
                  <a:pt x="f73" y="f72"/>
                </a:lnTo>
                <a:cubicBezTo>
                  <a:pt x="f74" y="f72"/>
                  <a:pt x="f5" y="f16"/>
                  <a:pt x="f57" y="f6"/>
                </a:cubicBezTo>
                <a:cubicBezTo>
                  <a:pt x="f68" y="f69"/>
                  <a:pt x="f70" y="f69"/>
                  <a:pt x="f28" y="f69"/>
                </a:cubicBezTo>
                <a:cubicBezTo>
                  <a:pt x="f26" y="f12"/>
                  <a:pt x="f18" y="f66"/>
                  <a:pt x="f73" y="f72"/>
                </a:cubicBezTo>
                <a:close/>
                <a:moveTo>
                  <a:pt x="f30" y="f42"/>
                </a:moveTo>
                <a:lnTo>
                  <a:pt x="f30" y="f42"/>
                </a:lnTo>
                <a:cubicBezTo>
                  <a:pt x="f30" y="f55"/>
                  <a:pt x="f30" y="f55"/>
                  <a:pt x="f30" y="f55"/>
                </a:cubicBezTo>
                <a:cubicBezTo>
                  <a:pt x="f28" y="f55"/>
                  <a:pt x="f75" y="f55"/>
                  <a:pt x="f76" y="f61"/>
                </a:cubicBezTo>
                <a:cubicBezTo>
                  <a:pt x="f77" y="f78"/>
                  <a:pt x="f41" y="f43"/>
                  <a:pt x="f79" y="f42"/>
                </a:cubicBezTo>
                <a:cubicBezTo>
                  <a:pt x="f41" y="f42"/>
                  <a:pt x="f41" y="f42"/>
                  <a:pt x="f77" y="f42"/>
                </a:cubicBezTo>
                <a:cubicBezTo>
                  <a:pt x="f46" y="f80"/>
                  <a:pt x="f81" y="f27"/>
                  <a:pt x="f81" y="f27"/>
                </a:cubicBezTo>
                <a:lnTo>
                  <a:pt x="f81" y="f27"/>
                </a:lnTo>
                <a:cubicBezTo>
                  <a:pt x="f82" y="f67"/>
                  <a:pt x="f30" y="f60"/>
                  <a:pt x="f30" y="f42"/>
                </a:cubicBezTo>
                <a:close/>
                <a:moveTo>
                  <a:pt x="f42" y="f54"/>
                </a:moveTo>
                <a:lnTo>
                  <a:pt x="f42" y="f54"/>
                </a:lnTo>
                <a:cubicBezTo>
                  <a:pt x="f5" y="f54"/>
                  <a:pt x="f46" y="f65"/>
                  <a:pt x="f16" y="f51"/>
                </a:cubicBezTo>
                <a:cubicBezTo>
                  <a:pt x="f64" y="f51"/>
                  <a:pt x="f64" y="f51"/>
                  <a:pt x="f64" y="f51"/>
                </a:cubicBezTo>
                <a:cubicBezTo>
                  <a:pt x="f64" y="f51"/>
                  <a:pt x="f73" y="f83"/>
                  <a:pt x="f80" y="f80"/>
                </a:cubicBezTo>
                <a:lnTo>
                  <a:pt x="f80" y="f80"/>
                </a:lnTo>
                <a:cubicBezTo>
                  <a:pt x="f37" y="f31"/>
                  <a:pt x="f84" y="f52"/>
                  <a:pt x="f35" y="f65"/>
                </a:cubicBezTo>
                <a:cubicBezTo>
                  <a:pt x="f58" y="f15"/>
                  <a:pt x="f40" y="f54"/>
                  <a:pt x="f42" y="f54"/>
                </a:cubicBezTo>
                <a:close/>
                <a:moveTo>
                  <a:pt x="f85" y="f52"/>
                </a:moveTo>
                <a:lnTo>
                  <a:pt x="f85" y="f52"/>
                </a:lnTo>
                <a:cubicBezTo>
                  <a:pt x="f85" y="f51"/>
                  <a:pt x="f67" y="f71"/>
                  <a:pt x="f84" y="f79"/>
                </a:cubicBezTo>
                <a:cubicBezTo>
                  <a:pt x="f86" y="f77"/>
                  <a:pt x="f15" y="f40"/>
                  <a:pt x="f54" y="f40"/>
                </a:cubicBezTo>
                <a:cubicBezTo>
                  <a:pt x="f17" y="f33"/>
                  <a:pt x="f23" y="f27"/>
                  <a:pt x="f85" y="f52"/>
                </a:cubicBezTo>
                <a:close/>
              </a:path>
            </a:pathLst>
          </a:custGeom>
          <a:solidFill>
            <a:srgbClr val="22658C"/>
          </a:solidFill>
          <a:ln cap="flat">
            <a:noFill/>
            <a:prstDash val="solid"/>
          </a:ln>
        </p:spPr>
        <p:txBody>
          <a:bodyPr vert="horz" wrap="square" lIns="34280" tIns="17135" rIns="34280" bIns="17135" anchor="ctr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9" name="Shape 4950">
            <a:extLst>
              <a:ext uri="{FF2B5EF4-FFF2-40B4-BE49-F238E27FC236}">
                <a16:creationId xmlns:a16="http://schemas.microsoft.com/office/drawing/2014/main" id="{2774E592-0CEC-428C-89F9-E3381669C3FD}"/>
              </a:ext>
            </a:extLst>
          </p:cNvPr>
          <p:cNvSpPr/>
          <p:nvPr/>
        </p:nvSpPr>
        <p:spPr>
          <a:xfrm>
            <a:off x="4777346" y="2048466"/>
            <a:ext cx="351001" cy="323999"/>
          </a:xfrm>
          <a:custGeom>
            <a:avLst/>
            <a:gdLst>
              <a:gd name="f0" fmla="val w"/>
              <a:gd name="f1" fmla="val h"/>
              <a:gd name="f2" fmla="val 0"/>
              <a:gd name="f3" fmla="val 120000"/>
              <a:gd name="f4" fmla="val 114285"/>
              <a:gd name="f5" fmla="val 119712"/>
              <a:gd name="f6" fmla="val 5714"/>
              <a:gd name="f7" fmla="val 2955"/>
              <a:gd name="f8" fmla="val 115406"/>
              <a:gd name="f9" fmla="val 111387"/>
              <a:gd name="f10" fmla="val 48516"/>
              <a:gd name="f11" fmla="val 119802"/>
              <a:gd name="f12" fmla="val 117044"/>
              <a:gd name="f13" fmla="val 11231"/>
              <a:gd name="f14" fmla="val 103349"/>
              <a:gd name="f15" fmla="val 33497"/>
              <a:gd name="f16" fmla="val 95311"/>
              <a:gd name="f17" fmla="val 66995"/>
              <a:gd name="f18" fmla="val 78947"/>
              <a:gd name="f19" fmla="val 87272"/>
              <a:gd name="f20" fmla="val 8038"/>
              <a:gd name="f21" fmla="val 4019"/>
              <a:gd name="f22" fmla="val 32440"/>
              <a:gd name="f23" fmla="*/ f0 1 120000"/>
              <a:gd name="f24" fmla="*/ f1 1 120000"/>
              <a:gd name="f25" fmla="+- f3 0 f2"/>
              <a:gd name="f26" fmla="*/ f25 1 120000"/>
              <a:gd name="f27" fmla="*/ 0 1 f26"/>
              <a:gd name="f28" fmla="*/ 120000 1 f26"/>
              <a:gd name="f29" fmla="*/ f27 f23 1"/>
              <a:gd name="f30" fmla="*/ f28 f23 1"/>
              <a:gd name="f31" fmla="*/ f28 f24 1"/>
              <a:gd name="f32" fmla="*/ f27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32" r="f30" b="f31"/>
            <a:pathLst>
              <a:path w="120000" h="120000">
                <a:moveTo>
                  <a:pt x="f4" y="f5"/>
                </a:moveTo>
                <a:lnTo>
                  <a:pt x="f4" y="f5"/>
                </a:lnTo>
                <a:cubicBezTo>
                  <a:pt x="f6" y="f5"/>
                  <a:pt x="f6" y="f5"/>
                  <a:pt x="f6" y="f5"/>
                </a:cubicBezTo>
                <a:cubicBezTo>
                  <a:pt x="f7" y="f5"/>
                  <a:pt x="f2" y="f8"/>
                  <a:pt x="f2" y="f9"/>
                </a:cubicBezTo>
                <a:cubicBezTo>
                  <a:pt x="f2" y="f10"/>
                  <a:pt x="f2" y="f10"/>
                  <a:pt x="f2" y="f10"/>
                </a:cubicBezTo>
                <a:cubicBezTo>
                  <a:pt x="f11" y="f10"/>
                  <a:pt x="f11" y="f10"/>
                  <a:pt x="f11" y="f10"/>
                </a:cubicBezTo>
                <a:cubicBezTo>
                  <a:pt x="f11" y="f9"/>
                  <a:pt x="f11" y="f9"/>
                  <a:pt x="f11" y="f9"/>
                </a:cubicBezTo>
                <a:cubicBezTo>
                  <a:pt x="f11" y="f8"/>
                  <a:pt x="f12" y="f5"/>
                  <a:pt x="f4" y="f5"/>
                </a:cubicBezTo>
                <a:close/>
                <a:moveTo>
                  <a:pt x="f13" y="f14"/>
                </a:moveTo>
                <a:lnTo>
                  <a:pt x="f13" y="f14"/>
                </a:lnTo>
                <a:cubicBezTo>
                  <a:pt x="f15" y="f14"/>
                  <a:pt x="f15" y="f14"/>
                  <a:pt x="f15" y="f14"/>
                </a:cubicBezTo>
                <a:cubicBezTo>
                  <a:pt x="f15" y="f16"/>
                  <a:pt x="f15" y="f16"/>
                  <a:pt x="f15" y="f16"/>
                </a:cubicBezTo>
                <a:cubicBezTo>
                  <a:pt x="f13" y="f16"/>
                  <a:pt x="f13" y="f16"/>
                  <a:pt x="f13" y="f16"/>
                </a:cubicBezTo>
                <a:lnTo>
                  <a:pt x="f13" y="f14"/>
                </a:lnTo>
                <a:close/>
                <a:moveTo>
                  <a:pt x="f17" y="f18"/>
                </a:moveTo>
                <a:lnTo>
                  <a:pt x="f17" y="f18"/>
                </a:lnTo>
                <a:cubicBezTo>
                  <a:pt x="f13" y="f18"/>
                  <a:pt x="f13" y="f18"/>
                  <a:pt x="f13" y="f18"/>
                </a:cubicBezTo>
                <a:cubicBezTo>
                  <a:pt x="f13" y="f19"/>
                  <a:pt x="f13" y="f19"/>
                  <a:pt x="f13" y="f19"/>
                </a:cubicBezTo>
                <a:cubicBezTo>
                  <a:pt x="f17" y="f19"/>
                  <a:pt x="f17" y="f19"/>
                  <a:pt x="f17" y="f19"/>
                </a:cubicBezTo>
                <a:lnTo>
                  <a:pt x="f17" y="f18"/>
                </a:lnTo>
                <a:close/>
                <a:moveTo>
                  <a:pt x="f2" y="f20"/>
                </a:moveTo>
                <a:lnTo>
                  <a:pt x="f2" y="f20"/>
                </a:lnTo>
                <a:cubicBezTo>
                  <a:pt x="f2" y="f21"/>
                  <a:pt x="f7" y="f2"/>
                  <a:pt x="f6" y="f2"/>
                </a:cubicBezTo>
                <a:cubicBezTo>
                  <a:pt x="f4" y="f2"/>
                  <a:pt x="f4" y="f2"/>
                  <a:pt x="f4" y="f2"/>
                </a:cubicBezTo>
                <a:cubicBezTo>
                  <a:pt x="f12" y="f2"/>
                  <a:pt x="f11" y="f21"/>
                  <a:pt x="f11" y="f20"/>
                </a:cubicBezTo>
                <a:cubicBezTo>
                  <a:pt x="f11" y="f22"/>
                  <a:pt x="f11" y="f22"/>
                  <a:pt x="f11" y="f22"/>
                </a:cubicBezTo>
                <a:cubicBezTo>
                  <a:pt x="f2" y="f22"/>
                  <a:pt x="f2" y="f22"/>
                  <a:pt x="f2" y="f22"/>
                </a:cubicBezTo>
                <a:lnTo>
                  <a:pt x="f2" y="f20"/>
                </a:lnTo>
                <a:close/>
              </a:path>
            </a:pathLst>
          </a:custGeom>
          <a:solidFill>
            <a:srgbClr val="22658C"/>
          </a:solidFill>
          <a:ln cap="flat">
            <a:noFill/>
            <a:prstDash val="solid"/>
          </a:ln>
        </p:spPr>
        <p:txBody>
          <a:bodyPr vert="horz" wrap="square" lIns="34280" tIns="17135" rIns="34280" bIns="17135" anchor="ctr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id="{7C8F7089-32FD-429C-B4E2-85C14A2434F4}"/>
              </a:ext>
            </a:extLst>
          </p:cNvPr>
          <p:cNvSpPr txBox="1"/>
          <p:nvPr/>
        </p:nvSpPr>
        <p:spPr>
          <a:xfrm>
            <a:off x="4167231" y="2452000"/>
            <a:ext cx="1557607" cy="473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25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ДОБРОВОЛЬНОЕ ПЕНСИОННОЕ СТРАХОВАНИЕ</a:t>
            </a:r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B3DC6284-C0D9-49C8-ABC1-EF05ED314CCC}"/>
              </a:ext>
            </a:extLst>
          </p:cNvPr>
          <p:cNvSpPr txBox="1"/>
          <p:nvPr/>
        </p:nvSpPr>
        <p:spPr>
          <a:xfrm>
            <a:off x="7666183" y="2450089"/>
            <a:ext cx="931938" cy="3462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25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ФИЗИЧЕСКАЯ КУЛЬТУРА</a:t>
            </a:r>
          </a:p>
        </p:txBody>
      </p:sp>
      <p:sp>
        <p:nvSpPr>
          <p:cNvPr id="22" name="Shape 4843">
            <a:extLst>
              <a:ext uri="{FF2B5EF4-FFF2-40B4-BE49-F238E27FC236}">
                <a16:creationId xmlns:a16="http://schemas.microsoft.com/office/drawing/2014/main" id="{3C98D4F0-E05A-430F-B783-1A13208BC386}"/>
              </a:ext>
            </a:extLst>
          </p:cNvPr>
          <p:cNvSpPr/>
          <p:nvPr/>
        </p:nvSpPr>
        <p:spPr>
          <a:xfrm>
            <a:off x="2263341" y="2052828"/>
            <a:ext cx="351001" cy="323999"/>
          </a:xfrm>
          <a:custGeom>
            <a:avLst/>
            <a:gdLst>
              <a:gd name="f0" fmla="val w"/>
              <a:gd name="f1" fmla="val h"/>
              <a:gd name="f2" fmla="val 0"/>
              <a:gd name="f3" fmla="val 120000"/>
              <a:gd name="f4" fmla="val 85913"/>
              <a:gd name="f5" fmla="val 77541"/>
              <a:gd name="f6" fmla="val 68970"/>
              <a:gd name="f7" fmla="val 4745"/>
              <a:gd name="f8" fmla="val 63388"/>
              <a:gd name="f9" fmla="val 11073"/>
              <a:gd name="f10" fmla="val 59202"/>
              <a:gd name="f11" fmla="val 15819"/>
              <a:gd name="f12" fmla="val 56411"/>
              <a:gd name="f13" fmla="val 49435"/>
              <a:gd name="f14" fmla="val 42259"/>
              <a:gd name="f15" fmla="val 33887"/>
              <a:gd name="f16" fmla="val 23920"/>
              <a:gd name="f17" fmla="val 15548"/>
              <a:gd name="f18" fmla="val 9966"/>
              <a:gd name="f19" fmla="val 2790"/>
              <a:gd name="f20" fmla="val 18983"/>
              <a:gd name="f21" fmla="val 28700"/>
              <a:gd name="f22" fmla="val 38192"/>
              <a:gd name="f23" fmla="val 49491"/>
              <a:gd name="f24" fmla="val 58983"/>
              <a:gd name="f25" fmla="val 65536"/>
              <a:gd name="f26" fmla="val 55016"/>
              <a:gd name="f27" fmla="val 116610"/>
              <a:gd name="f28" fmla="val 118192"/>
              <a:gd name="f29" fmla="val 57807"/>
              <a:gd name="f30" fmla="val 119774"/>
              <a:gd name="f31" fmla="val 61993"/>
              <a:gd name="f32" fmla="val 64784"/>
              <a:gd name="f33" fmla="val 109833"/>
              <a:gd name="f34" fmla="val 117009"/>
              <a:gd name="f35" fmla="val 119800"/>
              <a:gd name="f36" fmla="val 102857"/>
              <a:gd name="f37" fmla="val 94485"/>
              <a:gd name="f38" fmla="*/ f0 1 120000"/>
              <a:gd name="f39" fmla="*/ f1 1 120000"/>
              <a:gd name="f40" fmla="+- f3 0 f2"/>
              <a:gd name="f41" fmla="*/ f40 1 120000"/>
              <a:gd name="f42" fmla="*/ 0 1 f41"/>
              <a:gd name="f43" fmla="*/ 120000 1 f41"/>
              <a:gd name="f44" fmla="*/ f42 f38 1"/>
              <a:gd name="f45" fmla="*/ f43 f38 1"/>
              <a:gd name="f46" fmla="*/ f43 f39 1"/>
              <a:gd name="f47" fmla="*/ f42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120000" h="120000">
                <a:moveTo>
                  <a:pt x="f4" y="f2"/>
                </a:moveTo>
                <a:lnTo>
                  <a:pt x="f4" y="f2"/>
                </a:lnTo>
                <a:cubicBezTo>
                  <a:pt x="f5" y="f2"/>
                  <a:pt x="f6" y="f7"/>
                  <a:pt x="f8" y="f9"/>
                </a:cubicBezTo>
                <a:cubicBezTo>
                  <a:pt x="f10" y="f11"/>
                  <a:pt x="f10" y="f11"/>
                  <a:pt x="f10" y="f11"/>
                </a:cubicBezTo>
                <a:cubicBezTo>
                  <a:pt x="f12" y="f9"/>
                  <a:pt x="f12" y="f9"/>
                  <a:pt x="f12" y="f9"/>
                </a:cubicBezTo>
                <a:cubicBezTo>
                  <a:pt x="f13" y="f7"/>
                  <a:pt x="f14" y="f2"/>
                  <a:pt x="f15" y="f2"/>
                </a:cubicBezTo>
                <a:cubicBezTo>
                  <a:pt x="f16" y="f2"/>
                  <a:pt x="f17" y="f7"/>
                  <a:pt x="f18" y="f9"/>
                </a:cubicBezTo>
                <a:cubicBezTo>
                  <a:pt x="f19" y="f20"/>
                  <a:pt x="f2" y="f21"/>
                  <a:pt x="f2" y="f22"/>
                </a:cubicBezTo>
                <a:cubicBezTo>
                  <a:pt x="f2" y="f23"/>
                  <a:pt x="f19" y="f24"/>
                  <a:pt x="f18" y="f25"/>
                </a:cubicBezTo>
                <a:cubicBezTo>
                  <a:pt x="f26" y="f27"/>
                  <a:pt x="f26" y="f27"/>
                  <a:pt x="f26" y="f27"/>
                </a:cubicBezTo>
                <a:cubicBezTo>
                  <a:pt x="f12" y="f28"/>
                  <a:pt x="f29" y="f30"/>
                  <a:pt x="f10" y="f30"/>
                </a:cubicBezTo>
                <a:cubicBezTo>
                  <a:pt x="f31" y="f30"/>
                  <a:pt x="f8" y="f28"/>
                  <a:pt x="f32" y="f27"/>
                </a:cubicBezTo>
                <a:cubicBezTo>
                  <a:pt x="f33" y="f25"/>
                  <a:pt x="f33" y="f25"/>
                  <a:pt x="f33" y="f25"/>
                </a:cubicBezTo>
                <a:cubicBezTo>
                  <a:pt x="f34" y="f24"/>
                  <a:pt x="f35" y="f23"/>
                  <a:pt x="f35" y="f22"/>
                </a:cubicBezTo>
                <a:cubicBezTo>
                  <a:pt x="f35" y="f21"/>
                  <a:pt x="f34" y="f20"/>
                  <a:pt x="f33" y="f9"/>
                </a:cubicBezTo>
                <a:cubicBezTo>
                  <a:pt x="f36" y="f7"/>
                  <a:pt x="f37" y="f2"/>
                  <a:pt x="f4" y="f2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34280" tIns="17135" rIns="34280" bIns="17135" anchor="ctr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23" name="TextBox 33">
            <a:extLst>
              <a:ext uri="{FF2B5EF4-FFF2-40B4-BE49-F238E27FC236}">
                <a16:creationId xmlns:a16="http://schemas.microsoft.com/office/drawing/2014/main" id="{40781CFD-D35C-4ABB-A015-E3B5256CBB79}"/>
              </a:ext>
            </a:extLst>
          </p:cNvPr>
          <p:cNvSpPr txBox="1"/>
          <p:nvPr/>
        </p:nvSpPr>
        <p:spPr>
          <a:xfrm>
            <a:off x="5274451" y="2452521"/>
            <a:ext cx="1582771" cy="473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25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НЕГОСУДАРСТВЕННОЕ ПЕНСИОННОЕ ОБЕСПЕЧЕНИЕ</a:t>
            </a:r>
          </a:p>
        </p:txBody>
      </p:sp>
      <p:grpSp>
        <p:nvGrpSpPr>
          <p:cNvPr id="24" name="Группа 34">
            <a:extLst>
              <a:ext uri="{FF2B5EF4-FFF2-40B4-BE49-F238E27FC236}">
                <a16:creationId xmlns:a16="http://schemas.microsoft.com/office/drawing/2014/main" id="{3F989146-7BFE-4DD5-820D-D0657DEF5FD9}"/>
              </a:ext>
            </a:extLst>
          </p:cNvPr>
          <p:cNvGrpSpPr/>
          <p:nvPr/>
        </p:nvGrpSpPr>
        <p:grpSpPr>
          <a:xfrm>
            <a:off x="5909831" y="2048466"/>
            <a:ext cx="323999" cy="323989"/>
            <a:chOff x="5909831" y="2048466"/>
            <a:chExt cx="323999" cy="323989"/>
          </a:xfrm>
        </p:grpSpPr>
        <p:sp>
          <p:nvSpPr>
            <p:cNvPr id="25" name="Овал 35">
              <a:extLst>
                <a:ext uri="{FF2B5EF4-FFF2-40B4-BE49-F238E27FC236}">
                  <a16:creationId xmlns:a16="http://schemas.microsoft.com/office/drawing/2014/main" id="{25C8B243-1816-4B4D-A6AE-9DEB9C077738}"/>
                </a:ext>
              </a:extLst>
            </p:cNvPr>
            <p:cNvSpPr/>
            <p:nvPr/>
          </p:nvSpPr>
          <p:spPr>
            <a:xfrm>
              <a:off x="5909831" y="2087986"/>
              <a:ext cx="312020" cy="28446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22658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35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26" name="Овал 36">
              <a:extLst>
                <a:ext uri="{FF2B5EF4-FFF2-40B4-BE49-F238E27FC236}">
                  <a16:creationId xmlns:a16="http://schemas.microsoft.com/office/drawing/2014/main" id="{A2E927C7-AB30-4137-88CE-D4C4EA11F3B2}"/>
                </a:ext>
              </a:extLst>
            </p:cNvPr>
            <p:cNvSpPr/>
            <p:nvPr/>
          </p:nvSpPr>
          <p:spPr>
            <a:xfrm>
              <a:off x="5953118" y="2125915"/>
              <a:ext cx="228819" cy="2086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7E7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35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27" name="Овал 37">
              <a:extLst>
                <a:ext uri="{FF2B5EF4-FFF2-40B4-BE49-F238E27FC236}">
                  <a16:creationId xmlns:a16="http://schemas.microsoft.com/office/drawing/2014/main" id="{9924E7C6-C8A3-4954-8950-75A144857FA7}"/>
                </a:ext>
              </a:extLst>
            </p:cNvPr>
            <p:cNvSpPr/>
            <p:nvPr/>
          </p:nvSpPr>
          <p:spPr>
            <a:xfrm>
              <a:off x="5983696" y="2156493"/>
              <a:ext cx="166411" cy="15171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22658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35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28" name="Овал 38">
              <a:extLst>
                <a:ext uri="{FF2B5EF4-FFF2-40B4-BE49-F238E27FC236}">
                  <a16:creationId xmlns:a16="http://schemas.microsoft.com/office/drawing/2014/main" id="{932583AF-6AED-4960-BBA1-AB2C44E3F9FF}"/>
                </a:ext>
              </a:extLst>
            </p:cNvPr>
            <p:cNvSpPr/>
            <p:nvPr/>
          </p:nvSpPr>
          <p:spPr>
            <a:xfrm>
              <a:off x="6018370" y="2182819"/>
              <a:ext cx="104003" cy="9482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7E7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35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29" name="Овал 39">
              <a:extLst>
                <a:ext uri="{FF2B5EF4-FFF2-40B4-BE49-F238E27FC236}">
                  <a16:creationId xmlns:a16="http://schemas.microsoft.com/office/drawing/2014/main" id="{6997A0A9-DD17-4214-A923-765E91B6476F}"/>
                </a:ext>
              </a:extLst>
            </p:cNvPr>
            <p:cNvSpPr/>
            <p:nvPr/>
          </p:nvSpPr>
          <p:spPr>
            <a:xfrm>
              <a:off x="6049569" y="2215097"/>
              <a:ext cx="41605" cy="3792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22658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35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DejaVu Sans"/>
                <a:cs typeface="DejaVu Sans"/>
              </a:endParaRPr>
            </a:p>
          </p:txBody>
        </p:sp>
        <p:cxnSp>
          <p:nvCxnSpPr>
            <p:cNvPr id="30" name="Прямая со стрелкой 40">
              <a:extLst>
                <a:ext uri="{FF2B5EF4-FFF2-40B4-BE49-F238E27FC236}">
                  <a16:creationId xmlns:a16="http://schemas.microsoft.com/office/drawing/2014/main" id="{12D484CB-03D8-4303-9564-3B94BE494BD2}"/>
                </a:ext>
              </a:extLst>
            </p:cNvPr>
            <p:cNvCxnSpPr/>
            <p:nvPr/>
          </p:nvCxnSpPr>
          <p:spPr>
            <a:xfrm flipV="1">
              <a:off x="6075566" y="2048466"/>
              <a:ext cx="158264" cy="178125"/>
            </a:xfrm>
            <a:prstGeom prst="straightConnector1">
              <a:avLst/>
            </a:prstGeom>
            <a:noFill/>
            <a:ln w="31747" cap="flat">
              <a:solidFill>
                <a:srgbClr val="22658C"/>
              </a:solidFill>
              <a:prstDash val="solid"/>
              <a:miter/>
              <a:tailEnd type="arrow"/>
            </a:ln>
          </p:spPr>
        </p:cxnSp>
      </p:grpSp>
      <p:grpSp>
        <p:nvGrpSpPr>
          <p:cNvPr id="31" name="Группа 55">
            <a:extLst>
              <a:ext uri="{FF2B5EF4-FFF2-40B4-BE49-F238E27FC236}">
                <a16:creationId xmlns:a16="http://schemas.microsoft.com/office/drawing/2014/main" id="{F7AB889F-40C0-467A-A988-236A9756CE6F}"/>
              </a:ext>
            </a:extLst>
          </p:cNvPr>
          <p:cNvGrpSpPr/>
          <p:nvPr/>
        </p:nvGrpSpPr>
        <p:grpSpPr>
          <a:xfrm>
            <a:off x="476374" y="3671288"/>
            <a:ext cx="512996" cy="512996"/>
            <a:chOff x="476374" y="3671288"/>
            <a:chExt cx="512996" cy="512996"/>
          </a:xfrm>
        </p:grpSpPr>
        <p:sp>
          <p:nvSpPr>
            <p:cNvPr id="32" name="Овал 56">
              <a:extLst>
                <a:ext uri="{FF2B5EF4-FFF2-40B4-BE49-F238E27FC236}">
                  <a16:creationId xmlns:a16="http://schemas.microsoft.com/office/drawing/2014/main" id="{AE8CBF69-D2C4-4D86-ABD2-71CCAD4BE3EC}"/>
                </a:ext>
              </a:extLst>
            </p:cNvPr>
            <p:cNvSpPr/>
            <p:nvPr/>
          </p:nvSpPr>
          <p:spPr>
            <a:xfrm>
              <a:off x="476374" y="3671288"/>
              <a:ext cx="512996" cy="512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3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350" b="0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DejaVu Sans"/>
                <a:cs typeface="DejaVu Sans"/>
              </a:endParaRPr>
            </a:p>
          </p:txBody>
        </p:sp>
        <p:pic>
          <p:nvPicPr>
            <p:cNvPr id="33" name="Рисунок 57">
              <a:extLst>
                <a:ext uri="{FF2B5EF4-FFF2-40B4-BE49-F238E27FC236}">
                  <a16:creationId xmlns:a16="http://schemas.microsoft.com/office/drawing/2014/main" id="{042F1437-74CE-4332-ADB7-C949FAE67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6275" r="16601"/>
            <a:stretch>
              <a:fillRect/>
            </a:stretch>
          </p:blipFill>
          <p:spPr>
            <a:xfrm>
              <a:off x="559978" y="3744678"/>
              <a:ext cx="351586" cy="348843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34" name="Picture 2">
            <a:extLst>
              <a:ext uri="{FF2B5EF4-FFF2-40B4-BE49-F238E27FC236}">
                <a16:creationId xmlns:a16="http://schemas.microsoft.com/office/drawing/2014/main" id="{2BB49177-793F-4FAC-B9C3-923B0FAD45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53149" y="3681950"/>
            <a:ext cx="492102" cy="51299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5" name="Группа 59">
            <a:extLst>
              <a:ext uri="{FF2B5EF4-FFF2-40B4-BE49-F238E27FC236}">
                <a16:creationId xmlns:a16="http://schemas.microsoft.com/office/drawing/2014/main" id="{73DAE966-9C3B-43EE-93FE-E4F66FBAAC4A}"/>
              </a:ext>
            </a:extLst>
          </p:cNvPr>
          <p:cNvGrpSpPr/>
          <p:nvPr/>
        </p:nvGrpSpPr>
        <p:grpSpPr>
          <a:xfrm>
            <a:off x="1448811" y="3681950"/>
            <a:ext cx="512996" cy="512996"/>
            <a:chOff x="1448811" y="3681950"/>
            <a:chExt cx="512996" cy="512996"/>
          </a:xfrm>
        </p:grpSpPr>
        <p:sp>
          <p:nvSpPr>
            <p:cNvPr id="36" name="Овал 60">
              <a:extLst>
                <a:ext uri="{FF2B5EF4-FFF2-40B4-BE49-F238E27FC236}">
                  <a16:creationId xmlns:a16="http://schemas.microsoft.com/office/drawing/2014/main" id="{220195A7-2632-41DF-ACB6-CD98335C563B}"/>
                </a:ext>
              </a:extLst>
            </p:cNvPr>
            <p:cNvSpPr/>
            <p:nvPr/>
          </p:nvSpPr>
          <p:spPr>
            <a:xfrm>
              <a:off x="1448811" y="3681950"/>
              <a:ext cx="512996" cy="512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3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350" b="0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DejaVu Sans"/>
                <a:cs typeface="DejaVu Sans"/>
              </a:endParaRPr>
            </a:p>
          </p:txBody>
        </p:sp>
        <p:pic>
          <p:nvPicPr>
            <p:cNvPr id="37" name="Рисунок 61">
              <a:extLst>
                <a:ext uri="{FF2B5EF4-FFF2-40B4-BE49-F238E27FC236}">
                  <a16:creationId xmlns:a16="http://schemas.microsoft.com/office/drawing/2014/main" id="{D4AA5021-5B09-4CD4-9299-4FD8D8103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0297" y="3772137"/>
              <a:ext cx="330025" cy="307796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38" name="Группа 62">
            <a:extLst>
              <a:ext uri="{FF2B5EF4-FFF2-40B4-BE49-F238E27FC236}">
                <a16:creationId xmlns:a16="http://schemas.microsoft.com/office/drawing/2014/main" id="{B4FBE741-462D-4766-91E1-948A99AE2423}"/>
              </a:ext>
            </a:extLst>
          </p:cNvPr>
          <p:cNvGrpSpPr/>
          <p:nvPr/>
        </p:nvGrpSpPr>
        <p:grpSpPr>
          <a:xfrm>
            <a:off x="5212701" y="3650860"/>
            <a:ext cx="512996" cy="512996"/>
            <a:chOff x="5212701" y="3650860"/>
            <a:chExt cx="512996" cy="512996"/>
          </a:xfrm>
        </p:grpSpPr>
        <p:sp>
          <p:nvSpPr>
            <p:cNvPr id="39" name="Овал 63">
              <a:extLst>
                <a:ext uri="{FF2B5EF4-FFF2-40B4-BE49-F238E27FC236}">
                  <a16:creationId xmlns:a16="http://schemas.microsoft.com/office/drawing/2014/main" id="{95B16C36-1877-40A8-AFD1-39076769B409}"/>
                </a:ext>
              </a:extLst>
            </p:cNvPr>
            <p:cNvSpPr/>
            <p:nvPr/>
          </p:nvSpPr>
          <p:spPr>
            <a:xfrm>
              <a:off x="5212701" y="3650860"/>
              <a:ext cx="512996" cy="512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3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350" b="0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DejaVu Sans"/>
                <a:cs typeface="DejaVu Sans"/>
              </a:endParaRPr>
            </a:p>
          </p:txBody>
        </p:sp>
        <p:pic>
          <p:nvPicPr>
            <p:cNvPr id="40" name="Picture 465">
              <a:extLst>
                <a:ext uri="{FF2B5EF4-FFF2-40B4-BE49-F238E27FC236}">
                  <a16:creationId xmlns:a16="http://schemas.microsoft.com/office/drawing/2014/main" id="{30349926-2E0F-4B81-A1A7-1A271BD9A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50000"/>
            </a:blip>
            <a:stretch>
              <a:fillRect/>
            </a:stretch>
          </p:blipFill>
          <p:spPr>
            <a:xfrm>
              <a:off x="5263944" y="3702158"/>
              <a:ext cx="410501" cy="410401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54E5F5-9A8B-4F3F-B7A4-ABE6D550EA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23368" y="3643563"/>
            <a:ext cx="492102" cy="5129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Picture 465">
            <a:extLst>
              <a:ext uri="{FF2B5EF4-FFF2-40B4-BE49-F238E27FC236}">
                <a16:creationId xmlns:a16="http://schemas.microsoft.com/office/drawing/2014/main" id="{C592B897-F58D-414F-A3A1-789A00EB6978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8536737" y="3643563"/>
            <a:ext cx="502517" cy="50238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3" name="TextBox 67">
            <a:extLst>
              <a:ext uri="{FF2B5EF4-FFF2-40B4-BE49-F238E27FC236}">
                <a16:creationId xmlns:a16="http://schemas.microsoft.com/office/drawing/2014/main" id="{6060344E-094F-4139-AC41-5B95B1DD88D7}"/>
              </a:ext>
            </a:extLst>
          </p:cNvPr>
          <p:cNvSpPr txBox="1"/>
          <p:nvPr/>
        </p:nvSpPr>
        <p:spPr>
          <a:xfrm>
            <a:off x="248524" y="3092162"/>
            <a:ext cx="1786070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Налогоплательщик </a:t>
            </a: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несет расходы на оплату услуг </a:t>
            </a:r>
            <a:b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(уплату взносов)</a:t>
            </a:r>
          </a:p>
        </p:txBody>
      </p:sp>
      <p:sp>
        <p:nvSpPr>
          <p:cNvPr id="44" name="Прямоугольник 68">
            <a:extLst>
              <a:ext uri="{FF2B5EF4-FFF2-40B4-BE49-F238E27FC236}">
                <a16:creationId xmlns:a16="http://schemas.microsoft.com/office/drawing/2014/main" id="{E2D5C39D-2559-430D-B8EF-44B30D0FC599}"/>
              </a:ext>
            </a:extLst>
          </p:cNvPr>
          <p:cNvSpPr/>
          <p:nvPr/>
        </p:nvSpPr>
        <p:spPr>
          <a:xfrm>
            <a:off x="248524" y="4286990"/>
            <a:ext cx="2109923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Налогоплательщик </a:t>
            </a: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дает </a:t>
            </a:r>
            <a:b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-2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согласие (поручает) организации / </a:t>
            </a:r>
            <a:br>
              <a:rPr lang="ru-RU" sz="800" b="0" i="0" u="none" strike="noStrike" kern="1200" cap="none" spc="-2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ИП на передачу сведений о </a:t>
            </a:r>
            <a:b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расходах в налоговый орган</a:t>
            </a:r>
          </a:p>
        </p:txBody>
      </p:sp>
      <p:sp>
        <p:nvSpPr>
          <p:cNvPr id="45" name="TextBox 69">
            <a:extLst>
              <a:ext uri="{FF2B5EF4-FFF2-40B4-BE49-F238E27FC236}">
                <a16:creationId xmlns:a16="http://schemas.microsoft.com/office/drawing/2014/main" id="{248AFF5B-13F6-47B2-A42F-71A785E192AA}"/>
              </a:ext>
            </a:extLst>
          </p:cNvPr>
          <p:cNvSpPr txBox="1"/>
          <p:nvPr/>
        </p:nvSpPr>
        <p:spPr>
          <a:xfrm>
            <a:off x="1937019" y="2986284"/>
            <a:ext cx="2483053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Поставщик сведений </a:t>
            </a:r>
            <a:b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(организация / ИП) передает </a:t>
            </a:r>
            <a:b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сведения о расходах </a:t>
            </a:r>
            <a:b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в налоговый орган по </a:t>
            </a:r>
            <a:b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ТКС через оператора ЭДО</a:t>
            </a:r>
          </a:p>
        </p:txBody>
      </p:sp>
      <p:sp>
        <p:nvSpPr>
          <p:cNvPr id="46" name="TextBox 70">
            <a:extLst>
              <a:ext uri="{FF2B5EF4-FFF2-40B4-BE49-F238E27FC236}">
                <a16:creationId xmlns:a16="http://schemas.microsoft.com/office/drawing/2014/main" id="{88C7764B-916A-455B-AB40-01BABCEC4C05}"/>
              </a:ext>
            </a:extLst>
          </p:cNvPr>
          <p:cNvSpPr txBox="1"/>
          <p:nvPr/>
        </p:nvSpPr>
        <p:spPr>
          <a:xfrm>
            <a:off x="1947242" y="3666204"/>
            <a:ext cx="1562188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Налоговый орган </a:t>
            </a:r>
            <a:b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информирует поставщика </a:t>
            </a:r>
            <a:b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-2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сведений о приеме сведений </a:t>
            </a:r>
            <a:b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(квитанция о приеме)</a:t>
            </a:r>
          </a:p>
        </p:txBody>
      </p:sp>
      <p:sp>
        <p:nvSpPr>
          <p:cNvPr id="47" name="TextBox 71">
            <a:extLst>
              <a:ext uri="{FF2B5EF4-FFF2-40B4-BE49-F238E27FC236}">
                <a16:creationId xmlns:a16="http://schemas.microsoft.com/office/drawing/2014/main" id="{506EA56C-F0BD-4850-9A11-2A4C550C38EA}"/>
              </a:ext>
            </a:extLst>
          </p:cNvPr>
          <p:cNvSpPr txBox="1"/>
          <p:nvPr/>
        </p:nvSpPr>
        <p:spPr>
          <a:xfrm>
            <a:off x="3759153" y="2993983"/>
            <a:ext cx="2316412" cy="26007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Налоговый орган</a:t>
            </a:r>
            <a:b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информирует налогоплательщика </a:t>
            </a:r>
            <a:b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о поступлении сведений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проводит предварительные </a:t>
            </a:r>
            <a:b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контроли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8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8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Налоговый орган</a:t>
            </a:r>
            <a:b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формирует предзаполненное заявление </a:t>
            </a:r>
            <a:b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в ЛК ФЛ (не позднее</a:t>
            </a:r>
            <a:r>
              <a:rPr lang="en-US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 20 </a:t>
            </a: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марта либо </a:t>
            </a:r>
            <a:b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не позднее 20 рабочих дней с даты поступления сведений)</a:t>
            </a:r>
            <a:b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             И / ИЛИ</a:t>
            </a:r>
            <a:b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формирует сообщение о невозможности предоставления вычета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9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9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</p:txBody>
      </p:sp>
      <p:sp>
        <p:nvSpPr>
          <p:cNvPr id="48" name="TextBox 72">
            <a:extLst>
              <a:ext uri="{FF2B5EF4-FFF2-40B4-BE49-F238E27FC236}">
                <a16:creationId xmlns:a16="http://schemas.microsoft.com/office/drawing/2014/main" id="{3EDC08C7-3FD9-4ADB-94C4-CCE54C449A59}"/>
              </a:ext>
            </a:extLst>
          </p:cNvPr>
          <p:cNvSpPr txBox="1"/>
          <p:nvPr/>
        </p:nvSpPr>
        <p:spPr>
          <a:xfrm>
            <a:off x="1971034" y="4239322"/>
            <a:ext cx="2511280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Налоговый орган</a:t>
            </a:r>
            <a:b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уведомляет поставщика </a:t>
            </a:r>
            <a:b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сведений в случае отсутствия </a:t>
            </a:r>
            <a:b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лицензии или невозможности </a:t>
            </a:r>
            <a:b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идентификации ФЛ</a:t>
            </a:r>
          </a:p>
        </p:txBody>
      </p:sp>
      <p:sp>
        <p:nvSpPr>
          <p:cNvPr id="49" name="Прямоугольник 73">
            <a:extLst>
              <a:ext uri="{FF2B5EF4-FFF2-40B4-BE49-F238E27FC236}">
                <a16:creationId xmlns:a16="http://schemas.microsoft.com/office/drawing/2014/main" id="{ACF5FBD5-7BA8-4398-8523-478DA02BFE25}"/>
              </a:ext>
            </a:extLst>
          </p:cNvPr>
          <p:cNvSpPr/>
          <p:nvPr/>
        </p:nvSpPr>
        <p:spPr>
          <a:xfrm>
            <a:off x="5794022" y="3151479"/>
            <a:ext cx="2077690" cy="92846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Налогоплательщик </a:t>
            </a:r>
            <a:b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подписывает </a:t>
            </a:r>
            <a:b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предзаполненное </a:t>
            </a:r>
            <a:b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заявление в ЛК ФЛ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5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            ИЛИ</a:t>
            </a:r>
          </a:p>
        </p:txBody>
      </p:sp>
      <p:sp>
        <p:nvSpPr>
          <p:cNvPr id="50" name="Прямоугольник 74">
            <a:extLst>
              <a:ext uri="{FF2B5EF4-FFF2-40B4-BE49-F238E27FC236}">
                <a16:creationId xmlns:a16="http://schemas.microsoft.com/office/drawing/2014/main" id="{BF26DE4F-FF34-4B1E-9535-6B007E70B530}"/>
              </a:ext>
            </a:extLst>
          </p:cNvPr>
          <p:cNvSpPr/>
          <p:nvPr/>
        </p:nvSpPr>
        <p:spPr>
          <a:xfrm>
            <a:off x="5774143" y="4067022"/>
            <a:ext cx="2166167" cy="10772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Налогоплательщик </a:t>
            </a:r>
            <a:b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не использует предзаполненное заявление и подает декларацию, </a:t>
            </a:r>
            <a:b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либо обращается с заявлением о подтверждении права у налогового агента, не прикладывая документы </a:t>
            </a:r>
            <a:b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(при наличии в </a:t>
            </a:r>
            <a: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налоговом органе </a:t>
            </a: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информации от </a:t>
            </a:r>
            <a: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поставщика сведений</a:t>
            </a: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)</a:t>
            </a:r>
          </a:p>
        </p:txBody>
      </p:sp>
      <p:sp>
        <p:nvSpPr>
          <p:cNvPr id="51" name="TextBox 75">
            <a:extLst>
              <a:ext uri="{FF2B5EF4-FFF2-40B4-BE49-F238E27FC236}">
                <a16:creationId xmlns:a16="http://schemas.microsoft.com/office/drawing/2014/main" id="{6307C2B3-361F-413B-B102-C12593F4BA6B}"/>
              </a:ext>
            </a:extLst>
          </p:cNvPr>
          <p:cNvSpPr txBox="1"/>
          <p:nvPr/>
        </p:nvSpPr>
        <p:spPr>
          <a:xfrm>
            <a:off x="7615470" y="3194556"/>
            <a:ext cx="1528529" cy="22365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Налоговый орган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Проводит камеральную налоговую проверку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Принимает решение о предоставлении вычета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             ИЛИ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Принимает решение об отказе в предоставлении вычета с указанием причин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9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9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</p:txBody>
      </p:sp>
      <p:sp>
        <p:nvSpPr>
          <p:cNvPr id="52" name="Стрелка вниз 3">
            <a:extLst>
              <a:ext uri="{FF2B5EF4-FFF2-40B4-BE49-F238E27FC236}">
                <a16:creationId xmlns:a16="http://schemas.microsoft.com/office/drawing/2014/main" id="{DCB383F1-228C-4396-88E2-DCD615F2DE87}"/>
              </a:ext>
            </a:extLst>
          </p:cNvPr>
          <p:cNvSpPr/>
          <p:nvPr/>
        </p:nvSpPr>
        <p:spPr>
          <a:xfrm>
            <a:off x="7996556" y="3708038"/>
            <a:ext cx="356798" cy="398660"/>
          </a:xfrm>
          <a:custGeom>
            <a:avLst>
              <a:gd name="f0" fmla="val 1193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D39ED7AD-DE28-4F24-AE16-DB08AEB307AF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5E81BCD-F7DF-4412-AF30-BC20697270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0">
            <a:extLst>
              <a:ext uri="{FF2B5EF4-FFF2-40B4-BE49-F238E27FC236}">
                <a16:creationId xmlns:a16="http://schemas.microsoft.com/office/drawing/2014/main" id="{75982F00-A6B3-4DCD-99C7-545CD548DA25}"/>
              </a:ext>
            </a:extLst>
          </p:cNvPr>
          <p:cNvSpPr/>
          <p:nvPr/>
        </p:nvSpPr>
        <p:spPr>
          <a:xfrm>
            <a:off x="4850645" y="2271808"/>
            <a:ext cx="4199299" cy="2835261"/>
          </a:xfrm>
          <a:prstGeom prst="rect">
            <a:avLst/>
          </a:prstGeom>
          <a:solidFill>
            <a:srgbClr val="E2F0D9"/>
          </a:soli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25" b="0" i="0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4" name="Прямоугольник 9">
            <a:extLst>
              <a:ext uri="{FF2B5EF4-FFF2-40B4-BE49-F238E27FC236}">
                <a16:creationId xmlns:a16="http://schemas.microsoft.com/office/drawing/2014/main" id="{69919990-5DCA-4514-9516-56C40D18F3DC}"/>
              </a:ext>
            </a:extLst>
          </p:cNvPr>
          <p:cNvSpPr/>
          <p:nvPr/>
        </p:nvSpPr>
        <p:spPr>
          <a:xfrm>
            <a:off x="9628" y="2282296"/>
            <a:ext cx="4860036" cy="283526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25" b="0" i="0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A220C6-9211-41AD-8D41-2A7CBE071707}"/>
              </a:ext>
            </a:extLst>
          </p:cNvPr>
          <p:cNvSpPr/>
          <p:nvPr/>
        </p:nvSpPr>
        <p:spPr>
          <a:xfrm flipV="1">
            <a:off x="-3474" y="664595"/>
            <a:ext cx="9147474" cy="630643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AB520043-B48A-46FE-AD51-F9D77A0D544D}"/>
              </a:ext>
            </a:extLst>
          </p:cNvPr>
          <p:cNvSpPr/>
          <p:nvPr/>
        </p:nvSpPr>
        <p:spPr>
          <a:xfrm>
            <a:off x="48664" y="600129"/>
            <a:ext cx="9037801" cy="4420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b="1" i="0" u="none" strike="noStrike" kern="1200" cap="none" spc="0" baseline="0">
                <a:solidFill>
                  <a:srgbClr val="000000"/>
                </a:solidFill>
                <a:uFillTx/>
                <a:latin typeface="Bahnschrift SemiBold" pitchFamily="34"/>
                <a:ea typeface="DejaVu Sans"/>
                <a:cs typeface="DejaVu Sans"/>
              </a:rPr>
              <a:t>Повышенная ставка НДФЛ </a:t>
            </a:r>
            <a:r>
              <a:rPr lang="ru-RU" sz="1900" b="1" i="0" u="none" strike="noStrike" kern="1200" cap="none" spc="0" baseline="0">
                <a:solidFill>
                  <a:srgbClr val="00CC00"/>
                </a:solidFill>
                <a:uFillTx/>
                <a:latin typeface="Bahnschrift SemiBold" pitchFamily="34"/>
                <a:ea typeface="DejaVu Sans"/>
                <a:cs typeface="DejaVu Sans"/>
              </a:rPr>
              <a:t>с 2021 г.</a:t>
            </a:r>
          </a:p>
        </p:txBody>
      </p:sp>
      <p:sp>
        <p:nvSpPr>
          <p:cNvPr id="7" name="Прямоугольник 15">
            <a:extLst>
              <a:ext uri="{FF2B5EF4-FFF2-40B4-BE49-F238E27FC236}">
                <a16:creationId xmlns:a16="http://schemas.microsoft.com/office/drawing/2014/main" id="{C76D1F9F-D69B-4422-A6B2-2B5FAFBEBE1A}"/>
              </a:ext>
            </a:extLst>
          </p:cNvPr>
          <p:cNvSpPr/>
          <p:nvPr/>
        </p:nvSpPr>
        <p:spPr>
          <a:xfrm>
            <a:off x="12536" y="1227435"/>
            <a:ext cx="9131463" cy="96608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25" b="0" i="0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BEF49334-E8DB-4D77-AE72-E34AC873A93E}"/>
              </a:ext>
            </a:extLst>
          </p:cNvPr>
          <p:cNvSpPr/>
          <p:nvPr/>
        </p:nvSpPr>
        <p:spPr>
          <a:xfrm>
            <a:off x="668819" y="1729587"/>
            <a:ext cx="3898745" cy="3205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7501" tIns="33750" rIns="67501" bIns="33750" anchor="t" anchorCtr="0" compatLnSpc="1">
            <a:spAutoFit/>
          </a:bodyPr>
          <a:lstStyle/>
          <a:p>
            <a:pPr marL="0" marR="0" lvl="0" indent="0" algn="l" defTabSz="914381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9288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Налоговая база 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&gt;</a:t>
            </a: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 5 млн.руб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.</a:t>
            </a: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Roboto Condensed" pitchFamily="2"/>
              <a:cs typeface="Calibri" pitchFamily="34"/>
            </a:endParaRP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id="{19916771-DF93-4689-A31B-DFEFD37AD829}"/>
              </a:ext>
            </a:extLst>
          </p:cNvPr>
          <p:cNvSpPr txBox="1"/>
          <p:nvPr/>
        </p:nvSpPr>
        <p:spPr>
          <a:xfrm>
            <a:off x="3946093" y="1305726"/>
            <a:ext cx="2862318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НДФЛ 13%</a:t>
            </a:r>
          </a:p>
        </p:txBody>
      </p:sp>
      <p:sp>
        <p:nvSpPr>
          <p:cNvPr id="10" name="TextBox 26">
            <a:extLst>
              <a:ext uri="{FF2B5EF4-FFF2-40B4-BE49-F238E27FC236}">
                <a16:creationId xmlns:a16="http://schemas.microsoft.com/office/drawing/2014/main" id="{562E5F56-59E8-4DAD-8C82-E94915289FA9}"/>
              </a:ext>
            </a:extLst>
          </p:cNvPr>
          <p:cNvSpPr txBox="1"/>
          <p:nvPr/>
        </p:nvSpPr>
        <p:spPr>
          <a:xfrm>
            <a:off x="3952393" y="1682249"/>
            <a:ext cx="4852903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НДФЛ  650 тыс. руб. + 15% с превышения</a:t>
            </a:r>
          </a:p>
        </p:txBody>
      </p:sp>
      <p:sp>
        <p:nvSpPr>
          <p:cNvPr id="11" name="TextBox 27">
            <a:extLst>
              <a:ext uri="{FF2B5EF4-FFF2-40B4-BE49-F238E27FC236}">
                <a16:creationId xmlns:a16="http://schemas.microsoft.com/office/drawing/2014/main" id="{C40278FB-7350-4556-855C-06B227C82113}"/>
              </a:ext>
            </a:extLst>
          </p:cNvPr>
          <p:cNvSpPr txBox="1"/>
          <p:nvPr/>
        </p:nvSpPr>
        <p:spPr>
          <a:xfrm>
            <a:off x="189143" y="2435467"/>
            <a:ext cx="647995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all" spc="75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НДФЛ исчисляется и уплачивается: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45DE2F1D-49A5-4F97-8DAA-54E08C15037D}"/>
              </a:ext>
            </a:extLst>
          </p:cNvPr>
          <p:cNvSpPr txBox="1"/>
          <p:nvPr/>
        </p:nvSpPr>
        <p:spPr>
          <a:xfrm>
            <a:off x="541471" y="2899800"/>
            <a:ext cx="4040166" cy="17338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Налоговым агентом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Налогоплательщиком на основании 3-НДФЛ </a:t>
            </a: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(только если есть обязанность декларирования доходов)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Налоговым органом </a:t>
            </a: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(расчет НДФЛ в сводном налоговом уведомлении)</a:t>
            </a:r>
          </a:p>
        </p:txBody>
      </p:sp>
      <p:sp>
        <p:nvSpPr>
          <p:cNvPr id="13" name="CustomShape 1">
            <a:extLst>
              <a:ext uri="{FF2B5EF4-FFF2-40B4-BE49-F238E27FC236}">
                <a16:creationId xmlns:a16="http://schemas.microsoft.com/office/drawing/2014/main" id="{730581EF-243F-4B7B-B37C-7F7AF986388B}"/>
              </a:ext>
            </a:extLst>
          </p:cNvPr>
          <p:cNvSpPr/>
          <p:nvPr/>
        </p:nvSpPr>
        <p:spPr>
          <a:xfrm>
            <a:off x="668819" y="1385297"/>
            <a:ext cx="3672404" cy="3205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7501" tIns="33750" rIns="67501" bIns="33750" anchor="t" anchorCtr="0" compatLnSpc="1">
            <a:spAutoFit/>
          </a:bodyPr>
          <a:lstStyle/>
          <a:p>
            <a:pPr marL="0" marR="0" lvl="0" indent="0" algn="l" defTabSz="914381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9288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Налоговая база ≤ 5 млн.руб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.</a:t>
            </a: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Roboto Condensed" pitchFamily="2"/>
              <a:cs typeface="Calibri" pitchFamily="34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CF393D7A-6701-4999-ACCF-0C3D937386FF}"/>
              </a:ext>
            </a:extLst>
          </p:cNvPr>
          <p:cNvSpPr txBox="1"/>
          <p:nvPr/>
        </p:nvSpPr>
        <p:spPr>
          <a:xfrm>
            <a:off x="4993895" y="2661589"/>
            <a:ext cx="3888431" cy="1877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177795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Применение прогрессивной ставки НДФЛ к каждой налоговой базе отдельно распространено на доходы не только 2021 и 2022 гг., </a:t>
            </a:r>
            <a:r>
              <a:rPr lang="ru-RU" sz="15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но и на доходы 2023 г.</a:t>
            </a:r>
          </a:p>
          <a:p>
            <a:pPr marL="0" marR="0" lvl="0" indent="177795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  <a:p>
            <a:pPr marL="0" marR="0" lvl="0" indent="177795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1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 </a:t>
            </a:r>
            <a:r>
              <a:rPr lang="ru-RU" sz="14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Федеральным законом от 19.12.2022 </a:t>
            </a:r>
            <a:br>
              <a:rPr lang="ru-RU" sz="14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</a:br>
            <a:r>
              <a:rPr lang="ru-RU" sz="14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№ 523-ФЗ внесены изменения в ч. 3 ст. 2 Федерального закона от 23.11.2020 № 372-ФЗ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8D8DDF9C-F4DD-43C2-82C0-BFDE3CA93C38}"/>
              </a:ext>
            </a:extLst>
          </p:cNvPr>
          <p:cNvSpPr txBox="1"/>
          <p:nvPr/>
        </p:nvSpPr>
        <p:spPr>
          <a:xfrm>
            <a:off x="-9966" y="936491"/>
            <a:ext cx="91440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16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23.11.2020 № 372-ФЗ</a:t>
            </a:r>
          </a:p>
        </p:txBody>
      </p:sp>
      <p:sp>
        <p:nvSpPr>
          <p:cNvPr id="16" name="Graphic 2">
            <a:extLst>
              <a:ext uri="{FF2B5EF4-FFF2-40B4-BE49-F238E27FC236}">
                <a16:creationId xmlns:a16="http://schemas.microsoft.com/office/drawing/2014/main" id="{03D083E1-EFB6-4D56-8FFA-E68488411FAC}"/>
              </a:ext>
            </a:extLst>
          </p:cNvPr>
          <p:cNvSpPr/>
          <p:nvPr/>
        </p:nvSpPr>
        <p:spPr>
          <a:xfrm>
            <a:off x="261152" y="2971809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7" name="Graphic 2">
            <a:extLst>
              <a:ext uri="{FF2B5EF4-FFF2-40B4-BE49-F238E27FC236}">
                <a16:creationId xmlns:a16="http://schemas.microsoft.com/office/drawing/2014/main" id="{51D0E76F-7376-4E35-8722-3D65B9F0DE6E}"/>
              </a:ext>
            </a:extLst>
          </p:cNvPr>
          <p:cNvSpPr/>
          <p:nvPr/>
        </p:nvSpPr>
        <p:spPr>
          <a:xfrm>
            <a:off x="261152" y="3331845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8" name="Graphic 2">
            <a:extLst>
              <a:ext uri="{FF2B5EF4-FFF2-40B4-BE49-F238E27FC236}">
                <a16:creationId xmlns:a16="http://schemas.microsoft.com/office/drawing/2014/main" id="{6AEBC428-4B7A-449C-AF7D-F70015ED315C}"/>
              </a:ext>
            </a:extLst>
          </p:cNvPr>
          <p:cNvSpPr/>
          <p:nvPr/>
        </p:nvSpPr>
        <p:spPr>
          <a:xfrm>
            <a:off x="261152" y="4141747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A86AE2B-540A-4B0B-84CA-0D281473C308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C365F6F-28A2-4D6C-9A48-E217A98D0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8">
            <a:extLst>
              <a:ext uri="{FF2B5EF4-FFF2-40B4-BE49-F238E27FC236}">
                <a16:creationId xmlns:a16="http://schemas.microsoft.com/office/drawing/2014/main" id="{BC39E99C-1FA0-4DAB-BD00-DA4778744B23}"/>
              </a:ext>
            </a:extLst>
          </p:cNvPr>
          <p:cNvSpPr/>
          <p:nvPr/>
        </p:nvSpPr>
        <p:spPr>
          <a:xfrm>
            <a:off x="-6601" y="1327077"/>
            <a:ext cx="9134371" cy="214574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25" b="0" i="0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71C80DF7-977F-47A5-A3B3-EA81250CED5B}"/>
              </a:ext>
            </a:extLst>
          </p:cNvPr>
          <p:cNvSpPr/>
          <p:nvPr/>
        </p:nvSpPr>
        <p:spPr>
          <a:xfrm flipV="1">
            <a:off x="-6601" y="667438"/>
            <a:ext cx="9147474" cy="736174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090BF76A-D7EA-4BCA-B7FA-26847B7B4B54}"/>
              </a:ext>
            </a:extLst>
          </p:cNvPr>
          <p:cNvSpPr/>
          <p:nvPr/>
        </p:nvSpPr>
        <p:spPr>
          <a:xfrm>
            <a:off x="46497" y="659794"/>
            <a:ext cx="9037801" cy="4420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b="1" i="0" u="none" strike="noStrike" kern="1200" cap="none" spc="0" baseline="0">
                <a:solidFill>
                  <a:srgbClr val="000000"/>
                </a:solidFill>
                <a:uFillTx/>
                <a:latin typeface="Bahnschrift SemiBold" pitchFamily="34"/>
                <a:ea typeface="DejaVu Sans"/>
                <a:cs typeface="DejaVu Sans"/>
              </a:rPr>
              <a:t>Порядок уплаты НДФЛ </a:t>
            </a:r>
            <a:r>
              <a:rPr lang="ru-RU" sz="1900" b="1" i="0" u="none" strike="noStrike" kern="1200" cap="none" spc="0" baseline="0">
                <a:solidFill>
                  <a:srgbClr val="00CC00"/>
                </a:solidFill>
                <a:uFillTx/>
                <a:latin typeface="Bahnschrift SemiBold" pitchFamily="34"/>
                <a:ea typeface="DejaVu Sans"/>
                <a:cs typeface="DejaVu Sans"/>
              </a:rPr>
              <a:t>в 2023 г.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8F14FB5-E21C-4474-99ED-EDE6531863C0}"/>
              </a:ext>
            </a:extLst>
          </p:cNvPr>
          <p:cNvSpPr txBox="1"/>
          <p:nvPr/>
        </p:nvSpPr>
        <p:spPr>
          <a:xfrm>
            <a:off x="-16239" y="974722"/>
            <a:ext cx="91440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16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14.07.2022 № 263-ФЗ</a:t>
            </a:r>
          </a:p>
        </p:txBody>
      </p:sp>
      <p:sp>
        <p:nvSpPr>
          <p:cNvPr id="6" name="Прямоугольник 44">
            <a:extLst>
              <a:ext uri="{FF2B5EF4-FFF2-40B4-BE49-F238E27FC236}">
                <a16:creationId xmlns:a16="http://schemas.microsoft.com/office/drawing/2014/main" id="{B91B6812-1A63-45A9-AE6F-E1C2962C1646}"/>
              </a:ext>
            </a:extLst>
          </p:cNvPr>
          <p:cNvSpPr/>
          <p:nvPr/>
        </p:nvSpPr>
        <p:spPr>
          <a:xfrm>
            <a:off x="3026" y="1888217"/>
            <a:ext cx="2257333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3428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ПОРЯДОК </a:t>
            </a:r>
          </a:p>
          <a:p>
            <a:pPr marL="0" marR="0" lvl="0" indent="0" algn="ctr" defTabSz="3428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до 2023 года</a:t>
            </a:r>
          </a:p>
        </p:txBody>
      </p:sp>
      <p:sp>
        <p:nvSpPr>
          <p:cNvPr id="7" name="Прямоугольник 45">
            <a:extLst>
              <a:ext uri="{FF2B5EF4-FFF2-40B4-BE49-F238E27FC236}">
                <a16:creationId xmlns:a16="http://schemas.microsoft.com/office/drawing/2014/main" id="{94A25B4E-920B-43F5-9F5C-26A8E5DF67AD}"/>
              </a:ext>
            </a:extLst>
          </p:cNvPr>
          <p:cNvSpPr/>
          <p:nvPr/>
        </p:nvSpPr>
        <p:spPr>
          <a:xfrm>
            <a:off x="118862" y="2820521"/>
            <a:ext cx="2240453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3428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НОВЫЙ ПОРЯДОК</a:t>
            </a:r>
          </a:p>
        </p:txBody>
      </p:sp>
      <p:cxnSp>
        <p:nvCxnSpPr>
          <p:cNvPr id="8" name="Прямая соединительная линия 48">
            <a:extLst>
              <a:ext uri="{FF2B5EF4-FFF2-40B4-BE49-F238E27FC236}">
                <a16:creationId xmlns:a16="http://schemas.microsoft.com/office/drawing/2014/main" id="{F165D1A8-5036-4284-BA19-9A818A4A8254}"/>
              </a:ext>
            </a:extLst>
          </p:cNvPr>
          <p:cNvCxnSpPr/>
          <p:nvPr/>
        </p:nvCxnSpPr>
        <p:spPr>
          <a:xfrm>
            <a:off x="40846" y="3475753"/>
            <a:ext cx="9086914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Прямая соединительная линия 49">
            <a:extLst>
              <a:ext uri="{FF2B5EF4-FFF2-40B4-BE49-F238E27FC236}">
                <a16:creationId xmlns:a16="http://schemas.microsoft.com/office/drawing/2014/main" id="{211A93D6-E79F-49F5-8D5A-42B1F33F6AD3}"/>
              </a:ext>
            </a:extLst>
          </p:cNvPr>
          <p:cNvCxnSpPr/>
          <p:nvPr/>
        </p:nvCxnSpPr>
        <p:spPr>
          <a:xfrm>
            <a:off x="22027" y="2623221"/>
            <a:ext cx="9105733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Прямая соединительная линия 50">
            <a:extLst>
              <a:ext uri="{FF2B5EF4-FFF2-40B4-BE49-F238E27FC236}">
                <a16:creationId xmlns:a16="http://schemas.microsoft.com/office/drawing/2014/main" id="{0BC74FC6-C736-45A0-B84F-DC85A7921FF5}"/>
              </a:ext>
            </a:extLst>
          </p:cNvPr>
          <p:cNvCxnSpPr/>
          <p:nvPr/>
        </p:nvCxnSpPr>
        <p:spPr>
          <a:xfrm>
            <a:off x="22027" y="1775737"/>
            <a:ext cx="9105733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1" name="Прямая соединительная линия 51">
            <a:extLst>
              <a:ext uri="{FF2B5EF4-FFF2-40B4-BE49-F238E27FC236}">
                <a16:creationId xmlns:a16="http://schemas.microsoft.com/office/drawing/2014/main" id="{1F960E79-EC08-4B52-A39F-FB7910FF24BA}"/>
              </a:ext>
            </a:extLst>
          </p:cNvPr>
          <p:cNvCxnSpPr/>
          <p:nvPr/>
        </p:nvCxnSpPr>
        <p:spPr>
          <a:xfrm>
            <a:off x="2280120" y="1776560"/>
            <a:ext cx="0" cy="1699193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2" name="Прямая соединительная линия 52">
            <a:extLst>
              <a:ext uri="{FF2B5EF4-FFF2-40B4-BE49-F238E27FC236}">
                <a16:creationId xmlns:a16="http://schemas.microsoft.com/office/drawing/2014/main" id="{F3110C6C-6F8C-4147-ABD7-8B857467E58F}"/>
              </a:ext>
            </a:extLst>
          </p:cNvPr>
          <p:cNvCxnSpPr/>
          <p:nvPr/>
        </p:nvCxnSpPr>
        <p:spPr>
          <a:xfrm>
            <a:off x="4565398" y="1773625"/>
            <a:ext cx="0" cy="1699193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3" name="Прямая соединительная линия 72">
            <a:extLst>
              <a:ext uri="{FF2B5EF4-FFF2-40B4-BE49-F238E27FC236}">
                <a16:creationId xmlns:a16="http://schemas.microsoft.com/office/drawing/2014/main" id="{B668B3FB-3BFD-4010-BAEF-CE6454A755BD}"/>
              </a:ext>
            </a:extLst>
          </p:cNvPr>
          <p:cNvCxnSpPr/>
          <p:nvPr/>
        </p:nvCxnSpPr>
        <p:spPr>
          <a:xfrm>
            <a:off x="7157685" y="1773625"/>
            <a:ext cx="0" cy="1699193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  <p:sp>
        <p:nvSpPr>
          <p:cNvPr id="14" name="TextBox 76">
            <a:extLst>
              <a:ext uri="{FF2B5EF4-FFF2-40B4-BE49-F238E27FC236}">
                <a16:creationId xmlns:a16="http://schemas.microsoft.com/office/drawing/2014/main" id="{9A810B11-C581-42C0-97BE-B1B9C1C787B2}"/>
              </a:ext>
            </a:extLst>
          </p:cNvPr>
          <p:cNvSpPr txBox="1"/>
          <p:nvPr/>
        </p:nvSpPr>
        <p:spPr>
          <a:xfrm>
            <a:off x="2323517" y="1411934"/>
            <a:ext cx="2232251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Дата получения дохода</a:t>
            </a:r>
          </a:p>
        </p:txBody>
      </p:sp>
      <p:sp>
        <p:nvSpPr>
          <p:cNvPr id="15" name="TextBox 77">
            <a:extLst>
              <a:ext uri="{FF2B5EF4-FFF2-40B4-BE49-F238E27FC236}">
                <a16:creationId xmlns:a16="http://schemas.microsoft.com/office/drawing/2014/main" id="{3F8D4BF4-F1AE-4698-AA59-D3B833A479B4}"/>
              </a:ext>
            </a:extLst>
          </p:cNvPr>
          <p:cNvSpPr txBox="1"/>
          <p:nvPr/>
        </p:nvSpPr>
        <p:spPr>
          <a:xfrm>
            <a:off x="4575026" y="1426061"/>
            <a:ext cx="258264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Удержание НДФЛ</a:t>
            </a:r>
          </a:p>
        </p:txBody>
      </p:sp>
      <p:sp>
        <p:nvSpPr>
          <p:cNvPr id="16" name="TextBox 78">
            <a:extLst>
              <a:ext uri="{FF2B5EF4-FFF2-40B4-BE49-F238E27FC236}">
                <a16:creationId xmlns:a16="http://schemas.microsoft.com/office/drawing/2014/main" id="{7BFFAE36-1D0D-467D-84CC-BD2217501CCF}"/>
              </a:ext>
            </a:extLst>
          </p:cNvPr>
          <p:cNvSpPr txBox="1"/>
          <p:nvPr/>
        </p:nvSpPr>
        <p:spPr>
          <a:xfrm>
            <a:off x="7157685" y="1433605"/>
            <a:ext cx="1998713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Норма</a:t>
            </a:r>
          </a:p>
        </p:txBody>
      </p:sp>
      <p:sp>
        <p:nvSpPr>
          <p:cNvPr id="17" name="TextBox 80">
            <a:extLst>
              <a:ext uri="{FF2B5EF4-FFF2-40B4-BE49-F238E27FC236}">
                <a16:creationId xmlns:a16="http://schemas.microsoft.com/office/drawing/2014/main" id="{7E47D402-77E4-4C20-8082-10AAFCC69B07}"/>
              </a:ext>
            </a:extLst>
          </p:cNvPr>
          <p:cNvSpPr txBox="1"/>
          <p:nvPr/>
        </p:nvSpPr>
        <p:spPr>
          <a:xfrm>
            <a:off x="2299880" y="1946080"/>
            <a:ext cx="252027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1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Последний день месяца, за который начислен доход</a:t>
            </a:r>
          </a:p>
        </p:txBody>
      </p:sp>
      <p:sp>
        <p:nvSpPr>
          <p:cNvPr id="18" name="TextBox 81">
            <a:extLst>
              <a:ext uri="{FF2B5EF4-FFF2-40B4-BE49-F238E27FC236}">
                <a16:creationId xmlns:a16="http://schemas.microsoft.com/office/drawing/2014/main" id="{1400755F-4627-4C26-A2BB-4E5EB97019A2}"/>
              </a:ext>
            </a:extLst>
          </p:cNvPr>
          <p:cNvSpPr txBox="1"/>
          <p:nvPr/>
        </p:nvSpPr>
        <p:spPr>
          <a:xfrm>
            <a:off x="2395170" y="2901382"/>
            <a:ext cx="2520278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1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День выплаты дохода</a:t>
            </a:r>
          </a:p>
        </p:txBody>
      </p:sp>
      <p:sp>
        <p:nvSpPr>
          <p:cNvPr id="19" name="TextBox 82">
            <a:extLst>
              <a:ext uri="{FF2B5EF4-FFF2-40B4-BE49-F238E27FC236}">
                <a16:creationId xmlns:a16="http://schemas.microsoft.com/office/drawing/2014/main" id="{1D6F7A30-E6FB-4044-ABFE-28CB5527B663}"/>
              </a:ext>
            </a:extLst>
          </p:cNvPr>
          <p:cNvSpPr txBox="1"/>
          <p:nvPr/>
        </p:nvSpPr>
        <p:spPr>
          <a:xfrm>
            <a:off x="4728783" y="1919983"/>
            <a:ext cx="237665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1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При окончательном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1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расчете за месяц</a:t>
            </a:r>
          </a:p>
        </p:txBody>
      </p:sp>
      <p:sp>
        <p:nvSpPr>
          <p:cNvPr id="20" name="TextBox 83">
            <a:extLst>
              <a:ext uri="{FF2B5EF4-FFF2-40B4-BE49-F238E27FC236}">
                <a16:creationId xmlns:a16="http://schemas.microsoft.com/office/drawing/2014/main" id="{259B2E51-4EF3-4B92-9039-3B4A40AF0AC4}"/>
              </a:ext>
            </a:extLst>
          </p:cNvPr>
          <p:cNvSpPr txBox="1"/>
          <p:nvPr/>
        </p:nvSpPr>
        <p:spPr>
          <a:xfrm>
            <a:off x="4725637" y="2760116"/>
            <a:ext cx="2425189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1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При </a:t>
            </a:r>
            <a:r>
              <a:rPr lang="ru-RU" sz="1400" b="1" i="1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каждой выплате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1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денег сотруднику</a:t>
            </a:r>
          </a:p>
        </p:txBody>
      </p:sp>
      <p:sp>
        <p:nvSpPr>
          <p:cNvPr id="21" name="TextBox 84">
            <a:extLst>
              <a:ext uri="{FF2B5EF4-FFF2-40B4-BE49-F238E27FC236}">
                <a16:creationId xmlns:a16="http://schemas.microsoft.com/office/drawing/2014/main" id="{9B933676-9263-4716-8B0A-3F9CFDE9596D}"/>
              </a:ext>
            </a:extLst>
          </p:cNvPr>
          <p:cNvSpPr txBox="1"/>
          <p:nvPr/>
        </p:nvSpPr>
        <p:spPr>
          <a:xfrm>
            <a:off x="7310591" y="2042010"/>
            <a:ext cx="179304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1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п. 2 ст. 223 НК РФ </a:t>
            </a:r>
          </a:p>
        </p:txBody>
      </p:sp>
      <p:sp>
        <p:nvSpPr>
          <p:cNvPr id="22" name="TextBox 85">
            <a:extLst>
              <a:ext uri="{FF2B5EF4-FFF2-40B4-BE49-F238E27FC236}">
                <a16:creationId xmlns:a16="http://schemas.microsoft.com/office/drawing/2014/main" id="{471A8DA8-D2C3-4DB9-BEAC-B306D07641D1}"/>
              </a:ext>
            </a:extLst>
          </p:cNvPr>
          <p:cNvSpPr txBox="1"/>
          <p:nvPr/>
        </p:nvSpPr>
        <p:spPr>
          <a:xfrm>
            <a:off x="7324782" y="2786414"/>
            <a:ext cx="155116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1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пп. 1 п. 1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1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ст. 223 НК РФ </a:t>
            </a:r>
          </a:p>
        </p:txBody>
      </p:sp>
      <p:sp>
        <p:nvSpPr>
          <p:cNvPr id="23" name="Стрелка: пятиугольник 87">
            <a:extLst>
              <a:ext uri="{FF2B5EF4-FFF2-40B4-BE49-F238E27FC236}">
                <a16:creationId xmlns:a16="http://schemas.microsoft.com/office/drawing/2014/main" id="{E5869E1B-F986-4A7B-A12B-0E2C48DEAC3B}"/>
              </a:ext>
            </a:extLst>
          </p:cNvPr>
          <p:cNvSpPr/>
          <p:nvPr/>
        </p:nvSpPr>
        <p:spPr>
          <a:xfrm rot="16200004">
            <a:off x="5722942" y="2700648"/>
            <a:ext cx="853281" cy="201620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0129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C5E0B4"/>
          </a:soli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25" b="0" i="0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24" name="TextBox 88">
            <a:extLst>
              <a:ext uri="{FF2B5EF4-FFF2-40B4-BE49-F238E27FC236}">
                <a16:creationId xmlns:a16="http://schemas.microsoft.com/office/drawing/2014/main" id="{F493D803-76C4-462C-8913-39B7AD266266}"/>
              </a:ext>
            </a:extLst>
          </p:cNvPr>
          <p:cNvSpPr txBox="1"/>
          <p:nvPr/>
        </p:nvSpPr>
        <p:spPr>
          <a:xfrm>
            <a:off x="5148501" y="3477124"/>
            <a:ext cx="2009348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и с аванса, и со второй части ЗП</a:t>
            </a:r>
          </a:p>
        </p:txBody>
      </p:sp>
      <p:sp>
        <p:nvSpPr>
          <p:cNvPr id="25" name="TextBox 89">
            <a:extLst>
              <a:ext uri="{FF2B5EF4-FFF2-40B4-BE49-F238E27FC236}">
                <a16:creationId xmlns:a16="http://schemas.microsoft.com/office/drawing/2014/main" id="{3A63FB95-D323-45C3-9E90-EEAD521C5823}"/>
              </a:ext>
            </a:extLst>
          </p:cNvPr>
          <p:cNvSpPr txBox="1"/>
          <p:nvPr/>
        </p:nvSpPr>
        <p:spPr>
          <a:xfrm>
            <a:off x="433389" y="3786484"/>
            <a:ext cx="5051401" cy="12464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Дата фактического получения дохода 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в виде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оплаты труда будет устанавливаться в общем порядке –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на день выплаты дохода 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(в т.ч. ЗП, отпускных, больничных)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НДФЛ удерживается </a:t>
            </a:r>
            <a:r>
              <a:rPr lang="ru-RU" sz="15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с каждой выплаты дохода</a:t>
            </a:r>
          </a:p>
        </p:txBody>
      </p:sp>
      <p:sp>
        <p:nvSpPr>
          <p:cNvPr id="26" name="Graphic 2">
            <a:extLst>
              <a:ext uri="{FF2B5EF4-FFF2-40B4-BE49-F238E27FC236}">
                <a16:creationId xmlns:a16="http://schemas.microsoft.com/office/drawing/2014/main" id="{ED57C43C-0B5C-457C-B135-C4395D357C7C}"/>
              </a:ext>
            </a:extLst>
          </p:cNvPr>
          <p:cNvSpPr/>
          <p:nvPr/>
        </p:nvSpPr>
        <p:spPr>
          <a:xfrm>
            <a:off x="185961" y="3842848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7" name="Graphic 2">
            <a:extLst>
              <a:ext uri="{FF2B5EF4-FFF2-40B4-BE49-F238E27FC236}">
                <a16:creationId xmlns:a16="http://schemas.microsoft.com/office/drawing/2014/main" id="{AD7969CE-6895-43CA-9D17-DD3BE587B0AB}"/>
              </a:ext>
            </a:extLst>
          </p:cNvPr>
          <p:cNvSpPr/>
          <p:nvPr/>
        </p:nvSpPr>
        <p:spPr>
          <a:xfrm>
            <a:off x="185961" y="4772006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38162FFA-FECE-4506-8119-F1ED95871062}"/>
              </a:ext>
            </a:extLst>
          </p:cNvPr>
          <p:cNvSpPr txBox="1"/>
          <p:nvPr/>
        </p:nvSpPr>
        <p:spPr>
          <a:xfrm>
            <a:off x="5645514" y="4409730"/>
            <a:ext cx="329931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Письмо ФНС России </a:t>
            </a:r>
            <a:b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от 19.01.2023 № БС-4-11/517</a:t>
            </a: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@ </a:t>
            </a:r>
            <a:b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</a:br>
            <a:endParaRPr lang="ru-RU" sz="16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8408935-CD83-48DA-863F-1765A03CB0F5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CE5FF9B-10B5-407A-8E71-DE73183B7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>
            <a:extLst>
              <a:ext uri="{FF2B5EF4-FFF2-40B4-BE49-F238E27FC236}">
                <a16:creationId xmlns:a16="http://schemas.microsoft.com/office/drawing/2014/main" id="{5B6FEEEE-1E77-49E3-9944-3C4E82AFD636}"/>
              </a:ext>
            </a:extLst>
          </p:cNvPr>
          <p:cNvSpPr/>
          <p:nvPr/>
        </p:nvSpPr>
        <p:spPr>
          <a:xfrm>
            <a:off x="-6821" y="1181176"/>
            <a:ext cx="9134371" cy="214574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25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 </a:t>
            </a:r>
          </a:p>
        </p:txBody>
      </p:sp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2E160D4B-9817-48F0-8C56-7DCA662E59FF}"/>
              </a:ext>
            </a:extLst>
          </p:cNvPr>
          <p:cNvSpPr/>
          <p:nvPr/>
        </p:nvSpPr>
        <p:spPr>
          <a:xfrm flipV="1">
            <a:off x="-6821" y="573264"/>
            <a:ext cx="9147474" cy="736174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EC591499-3797-438D-A1F9-2D6AEB841F94}"/>
              </a:ext>
            </a:extLst>
          </p:cNvPr>
          <p:cNvSpPr/>
          <p:nvPr/>
        </p:nvSpPr>
        <p:spPr>
          <a:xfrm>
            <a:off x="19924" y="592101"/>
            <a:ext cx="9037801" cy="4420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b="1" i="0" u="none" strike="noStrike" kern="1200" cap="none" spc="0" baseline="0">
                <a:solidFill>
                  <a:srgbClr val="000000"/>
                </a:solidFill>
                <a:uFillTx/>
                <a:latin typeface="Bahnschrift SemiBold" pitchFamily="34"/>
                <a:ea typeface="DejaVu Sans"/>
                <a:cs typeface="DejaVu Sans"/>
              </a:rPr>
              <a:t>Сроки уплаты НДФЛ </a:t>
            </a:r>
            <a:r>
              <a:rPr lang="ru-RU" sz="1900" b="1" i="0" u="none" strike="noStrike" kern="1200" cap="none" spc="0" baseline="0">
                <a:solidFill>
                  <a:srgbClr val="00CC00"/>
                </a:solidFill>
                <a:uFillTx/>
                <a:latin typeface="Bahnschrift SemiBold" pitchFamily="34"/>
                <a:ea typeface="DejaVu Sans"/>
                <a:cs typeface="DejaVu Sans"/>
              </a:rPr>
              <a:t>в 2023 г.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CBF8C83-D32A-4E8C-97D1-F51CADC5E0A4}"/>
              </a:ext>
            </a:extLst>
          </p:cNvPr>
          <p:cNvSpPr txBox="1"/>
          <p:nvPr/>
        </p:nvSpPr>
        <p:spPr>
          <a:xfrm>
            <a:off x="-9628" y="874120"/>
            <a:ext cx="91440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16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14.07.2022 № 263-ФЗ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6FEFC81-81F5-4E67-BCCA-495E9BE47A1C}"/>
              </a:ext>
            </a:extLst>
          </p:cNvPr>
          <p:cNvSpPr txBox="1"/>
          <p:nvPr/>
        </p:nvSpPr>
        <p:spPr>
          <a:xfrm>
            <a:off x="511807" y="3329266"/>
            <a:ext cx="8613071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НДФЛ уплачивается одним платежом, на один КБК и в единый срок. </a:t>
            </a:r>
            <a:r>
              <a:rPr lang="ru-RU" sz="12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Исключение: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 НДФЛ </a:t>
            </a:r>
            <a:r>
              <a:rPr lang="ru-RU" sz="1200" b="1" i="0" u="none" strike="noStrike" kern="1200" cap="none" spc="0" baseline="0">
                <a:solidFill>
                  <a:srgbClr val="FF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в виде фиксированных авансовых платежей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 с доходов иностранцев, которые трудятся в РФ по найму (ст. 227.1 НК РФ) </a:t>
            </a:r>
          </a:p>
        </p:txBody>
      </p:sp>
      <p:graphicFrame>
        <p:nvGraphicFramePr>
          <p:cNvPr id="7" name="Таблица 2">
            <a:extLst>
              <a:ext uri="{FF2B5EF4-FFF2-40B4-BE49-F238E27FC236}">
                <a16:creationId xmlns:a16="http://schemas.microsoft.com/office/drawing/2014/main" id="{69F39262-E9F0-4B64-B29F-5C1BDCF5E1F0}"/>
              </a:ext>
            </a:extLst>
          </p:cNvPr>
          <p:cNvGraphicFramePr>
            <a:graphicFrameLocks noGrp="1"/>
          </p:cNvGraphicFramePr>
          <p:nvPr/>
        </p:nvGraphicFramePr>
        <p:xfrm>
          <a:off x="588736" y="1198184"/>
          <a:ext cx="7951794" cy="2127923"/>
        </p:xfrm>
        <a:graphic>
          <a:graphicData uri="http://schemas.openxmlformats.org/drawingml/2006/table">
            <a:tbl>
              <a:tblPr firstRow="1" bandRow="1">
                <a:effectLst/>
                <a:tableStyleId>{8799B23B-EC83-4686-B30A-512413B5E67A}</a:tableStyleId>
              </a:tblPr>
              <a:tblGrid>
                <a:gridCol w="2650598">
                  <a:extLst>
                    <a:ext uri="{9D8B030D-6E8A-4147-A177-3AD203B41FA5}">
                      <a16:colId xmlns:a16="http://schemas.microsoft.com/office/drawing/2014/main" val="4210555713"/>
                    </a:ext>
                  </a:extLst>
                </a:gridCol>
                <a:gridCol w="2650598">
                  <a:extLst>
                    <a:ext uri="{9D8B030D-6E8A-4147-A177-3AD203B41FA5}">
                      <a16:colId xmlns:a16="http://schemas.microsoft.com/office/drawing/2014/main" val="1131715971"/>
                    </a:ext>
                  </a:extLst>
                </a:gridCol>
                <a:gridCol w="2650598">
                  <a:extLst>
                    <a:ext uri="{9D8B030D-6E8A-4147-A177-3AD203B41FA5}">
                      <a16:colId xmlns:a16="http://schemas.microsoft.com/office/drawing/2014/main" val="699181781"/>
                    </a:ext>
                  </a:extLst>
                </a:gridCol>
              </a:tblGrid>
              <a:tr h="720821">
                <a:tc>
                  <a:txBody>
                    <a:bodyPr/>
                    <a:lstStyle/>
                    <a:p>
                      <a:pPr lvl="0" algn="ctr"/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 pitchFamily="34"/>
                          <a:cs typeface="Calibri" pitchFamily="34"/>
                        </a:rPr>
                        <a:t>Период удержания НДФЛ</a:t>
                      </a:r>
                    </a:p>
                  </a:txBody>
                  <a:tcPr marL="162836" marR="162836" marT="81463" marB="81463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 pitchFamily="34"/>
                          <a:cs typeface="Calibri" pitchFamily="34"/>
                        </a:rPr>
                        <a:t>Срок перечисления НДФЛ</a:t>
                      </a:r>
                    </a:p>
                    <a:p>
                      <a:pPr lvl="0" algn="ctr"/>
                      <a:r>
                        <a:rPr lang="ru-RU" sz="1200" b="0">
                          <a:solidFill>
                            <a:srgbClr val="000000"/>
                          </a:solidFill>
                          <a:latin typeface="Calibri" pitchFamily="34"/>
                          <a:cs typeface="Calibri" pitchFamily="34"/>
                        </a:rPr>
                        <a:t>(п. 6 ст. 226 НК РФ в ред. 263-ФЗ)</a:t>
                      </a:r>
                      <a:endParaRPr lang="ru-RU" sz="1200" b="0">
                        <a:solidFill>
                          <a:srgbClr val="000000"/>
                        </a:solidFill>
                        <a:latin typeface="Calibri" pitchFamily="34"/>
                        <a:ea typeface="DejaVu Sans"/>
                        <a:cs typeface="Calibri" pitchFamily="34"/>
                      </a:endParaRPr>
                    </a:p>
                  </a:txBody>
                  <a:tcPr marL="162836" marR="162836" marT="81463" marB="81463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 pitchFamily="34"/>
                          <a:cs typeface="Calibri" pitchFamily="34"/>
                        </a:rPr>
                        <a:t>Срок подачи Уведомления </a:t>
                      </a:r>
                      <a:br>
                        <a:rPr lang="ru-RU" sz="1400" kern="1200">
                          <a:solidFill>
                            <a:srgbClr val="000000"/>
                          </a:solidFill>
                          <a:latin typeface="Calibri" pitchFamily="34"/>
                          <a:cs typeface="Calibri" pitchFamily="34"/>
                        </a:rPr>
                      </a:br>
                      <a:r>
                        <a:rPr lang="ru-RU" sz="1200" b="0">
                          <a:solidFill>
                            <a:srgbClr val="000000"/>
                          </a:solidFill>
                          <a:latin typeface="Calibri" pitchFamily="34"/>
                          <a:cs typeface="Calibri" pitchFamily="34"/>
                        </a:rPr>
                        <a:t>(п. 9 ст. 58 НК РФ в ред. 263-ФЗ)</a:t>
                      </a:r>
                      <a:endParaRPr lang="ru-RU" sz="1400" b="0">
                        <a:solidFill>
                          <a:srgbClr val="000000"/>
                        </a:solidFill>
                        <a:latin typeface="Calibri" pitchFamily="34"/>
                        <a:ea typeface="DejaVu Sans"/>
                        <a:cs typeface="Calibri" pitchFamily="34"/>
                      </a:endParaRPr>
                    </a:p>
                  </a:txBody>
                  <a:tcPr marL="162836" marR="162836" marT="81463" marB="81463" anchor="ctr"/>
                </a:tc>
                <a:extLst>
                  <a:ext uri="{0D108BD9-81ED-4DB2-BD59-A6C34878D82A}">
                    <a16:rowId xmlns:a16="http://schemas.microsoft.com/office/drawing/2014/main" val="1752251664"/>
                  </a:ext>
                </a:extLst>
              </a:tr>
              <a:tr h="344518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1">
                          <a:latin typeface="Calibri" pitchFamily="34"/>
                          <a:cs typeface="Calibri" pitchFamily="34"/>
                        </a:rPr>
                        <a:t>С 1 по 22 января</a:t>
                      </a:r>
                    </a:p>
                  </a:txBody>
                  <a:tcPr marL="162836" marR="162836" marT="81463" marB="81463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>
                          <a:latin typeface="Calibri" pitchFamily="34"/>
                          <a:cs typeface="Calibri" pitchFamily="34"/>
                        </a:rPr>
                        <a:t>Не позже </a:t>
                      </a:r>
                      <a:r>
                        <a:rPr lang="ru-RU" sz="1200" b="1">
                          <a:latin typeface="Calibri" pitchFamily="34"/>
                          <a:cs typeface="Calibri" pitchFamily="34"/>
                        </a:rPr>
                        <a:t>28</a:t>
                      </a:r>
                      <a:r>
                        <a:rPr lang="ru-RU" sz="1200">
                          <a:latin typeface="Calibri" pitchFamily="34"/>
                          <a:cs typeface="Calibri" pitchFamily="34"/>
                        </a:rPr>
                        <a:t> января</a:t>
                      </a:r>
                    </a:p>
                  </a:txBody>
                  <a:tcPr marL="162836" marR="162836" marT="81463" marB="81463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>
                          <a:latin typeface="Calibri" pitchFamily="34"/>
                          <a:cs typeface="Calibri" pitchFamily="34"/>
                        </a:rPr>
                        <a:t>Не позже </a:t>
                      </a:r>
                      <a:r>
                        <a:rPr lang="ru-RU" sz="1200" b="1">
                          <a:latin typeface="Calibri" pitchFamily="34"/>
                          <a:cs typeface="Calibri" pitchFamily="34"/>
                        </a:rPr>
                        <a:t>25</a:t>
                      </a:r>
                      <a:r>
                        <a:rPr lang="ru-RU" sz="1200">
                          <a:latin typeface="Calibri" pitchFamily="34"/>
                          <a:cs typeface="Calibri" pitchFamily="34"/>
                        </a:rPr>
                        <a:t> января</a:t>
                      </a:r>
                    </a:p>
                  </a:txBody>
                  <a:tcPr marL="162836" marR="162836" marT="81463" marB="81463" anchor="ctr"/>
                </a:tc>
                <a:extLst>
                  <a:ext uri="{0D108BD9-81ED-4DB2-BD59-A6C34878D82A}">
                    <a16:rowId xmlns:a16="http://schemas.microsoft.com/office/drawing/2014/main" val="579476269"/>
                  </a:ext>
                </a:extLst>
              </a:tr>
              <a:tr h="708925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1">
                          <a:latin typeface="Calibri" pitchFamily="34"/>
                          <a:cs typeface="Calibri" pitchFamily="34"/>
                        </a:rPr>
                        <a:t>С 23 числа предшествующего месяца по 22 число текущего месяца</a:t>
                      </a:r>
                    </a:p>
                  </a:txBody>
                  <a:tcPr marL="162836" marR="162836" marT="81463" marB="81463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>
                          <a:latin typeface="Calibri" pitchFamily="34"/>
                          <a:cs typeface="Calibri" pitchFamily="34"/>
                        </a:rPr>
                        <a:t>Не позже </a:t>
                      </a:r>
                      <a:r>
                        <a:rPr lang="ru-RU" sz="1200" b="1">
                          <a:latin typeface="Calibri" pitchFamily="34"/>
                          <a:cs typeface="Calibri" pitchFamily="34"/>
                        </a:rPr>
                        <a:t>28-го</a:t>
                      </a:r>
                      <a:r>
                        <a:rPr lang="ru-RU" sz="1200">
                          <a:latin typeface="Calibri" pitchFamily="34"/>
                          <a:cs typeface="Calibri" pitchFamily="34"/>
                        </a:rPr>
                        <a:t> числа текущего месяца</a:t>
                      </a:r>
                    </a:p>
                  </a:txBody>
                  <a:tcPr marL="162836" marR="162836" marT="81463" marB="81463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>
                          <a:latin typeface="Calibri" pitchFamily="34"/>
                          <a:cs typeface="Calibri" pitchFamily="34"/>
                        </a:rPr>
                        <a:t>Не позже </a:t>
                      </a:r>
                      <a:r>
                        <a:rPr lang="ru-RU" sz="1200" b="1">
                          <a:latin typeface="Calibri" pitchFamily="34"/>
                          <a:cs typeface="Calibri" pitchFamily="34"/>
                        </a:rPr>
                        <a:t>25-го</a:t>
                      </a:r>
                      <a:r>
                        <a:rPr lang="ru-RU" sz="1200">
                          <a:latin typeface="Calibri" pitchFamily="34"/>
                          <a:cs typeface="Calibri" pitchFamily="34"/>
                        </a:rPr>
                        <a:t> числа текущего месяца</a:t>
                      </a:r>
                    </a:p>
                  </a:txBody>
                  <a:tcPr marL="162836" marR="162836" marT="81463" marB="81463" anchor="ctr"/>
                </a:tc>
                <a:extLst>
                  <a:ext uri="{0D108BD9-81ED-4DB2-BD59-A6C34878D82A}">
                    <a16:rowId xmlns:a16="http://schemas.microsoft.com/office/drawing/2014/main" val="275692615"/>
                  </a:ext>
                </a:extLst>
              </a:tr>
              <a:tr h="349730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1">
                          <a:latin typeface="Calibri" pitchFamily="34"/>
                          <a:cs typeface="Calibri" pitchFamily="34"/>
                        </a:rPr>
                        <a:t>С 23 по 31 декабря</a:t>
                      </a:r>
                    </a:p>
                  </a:txBody>
                  <a:tcPr marL="162836" marR="162836" marT="81463" marB="81463" anchor="ctr">
                    <a:solidFill>
                      <a:srgbClr val="00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ru-RU" sz="1200">
                          <a:latin typeface="Calibri" pitchFamily="34"/>
                          <a:cs typeface="Calibri" pitchFamily="34"/>
                        </a:rPr>
                        <a:t>Не позже последнего рабочего дня календарного года</a:t>
                      </a:r>
                    </a:p>
                  </a:txBody>
                  <a:tcPr marL="162836" marR="162836" marT="81463" marB="81463" anchor="ctr"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510551"/>
                  </a:ext>
                </a:extLst>
              </a:tr>
            </a:tbl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B992B919-6236-4F20-89E4-E90F229176D2}"/>
              </a:ext>
            </a:extLst>
          </p:cNvPr>
          <p:cNvSpPr txBox="1"/>
          <p:nvPr/>
        </p:nvSpPr>
        <p:spPr>
          <a:xfrm>
            <a:off x="518492" y="3746607"/>
            <a:ext cx="832524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Платежей 2022 года поправки не касаются. 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НДФЛ, удержанный 30 декабря 2022 года, можно будет перечислить в бюджет 9 января будущего года.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AEA0C69-CE9A-440E-8343-C25A78DE1807}"/>
              </a:ext>
            </a:extLst>
          </p:cNvPr>
          <p:cNvSpPr txBox="1"/>
          <p:nvPr/>
        </p:nvSpPr>
        <p:spPr>
          <a:xfrm>
            <a:off x="518492" y="4162111"/>
            <a:ext cx="826407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С 2023 г. отменяются положения п. 9 ст. 226 НК РФ, запрещающие налоговым агентам уплачивать НДФЛ из собственных средств. </a:t>
            </a:r>
            <a:r>
              <a:rPr lang="ru-RU" sz="12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Переводить деньги на ЕНС для уплаты НДФЛ можно будет до удержания налога.</a:t>
            </a:r>
          </a:p>
        </p:txBody>
      </p:sp>
      <p:sp>
        <p:nvSpPr>
          <p:cNvPr id="10" name="Graphic 2">
            <a:extLst>
              <a:ext uri="{FF2B5EF4-FFF2-40B4-BE49-F238E27FC236}">
                <a16:creationId xmlns:a16="http://schemas.microsoft.com/office/drawing/2014/main" id="{D7BF3532-5F10-463E-B15D-9603F5C3A528}"/>
              </a:ext>
            </a:extLst>
          </p:cNvPr>
          <p:cNvSpPr/>
          <p:nvPr/>
        </p:nvSpPr>
        <p:spPr>
          <a:xfrm>
            <a:off x="254468" y="3401275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1" name="Graphic 2">
            <a:extLst>
              <a:ext uri="{FF2B5EF4-FFF2-40B4-BE49-F238E27FC236}">
                <a16:creationId xmlns:a16="http://schemas.microsoft.com/office/drawing/2014/main" id="{73A02522-AAB0-487A-A70A-EC566BEAF18F}"/>
              </a:ext>
            </a:extLst>
          </p:cNvPr>
          <p:cNvSpPr/>
          <p:nvPr/>
        </p:nvSpPr>
        <p:spPr>
          <a:xfrm>
            <a:off x="261152" y="3818616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2" name="Graphic 2">
            <a:extLst>
              <a:ext uri="{FF2B5EF4-FFF2-40B4-BE49-F238E27FC236}">
                <a16:creationId xmlns:a16="http://schemas.microsoft.com/office/drawing/2014/main" id="{27D35594-50A0-4CA4-9EF2-FE5BB7562461}"/>
              </a:ext>
            </a:extLst>
          </p:cNvPr>
          <p:cNvSpPr/>
          <p:nvPr/>
        </p:nvSpPr>
        <p:spPr>
          <a:xfrm>
            <a:off x="261152" y="4191728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D33385CF-6E8E-43A8-8A52-375598D0EA46}"/>
              </a:ext>
            </a:extLst>
          </p:cNvPr>
          <p:cNvSpPr txBox="1"/>
          <p:nvPr/>
        </p:nvSpPr>
        <p:spPr>
          <a:xfrm>
            <a:off x="243340" y="4548189"/>
            <a:ext cx="432044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C00000"/>
                </a:solidFill>
                <a:uFillTx/>
                <a:latin typeface="Arial Black" pitchFamily="34"/>
                <a:ea typeface="DejaVu Sans"/>
                <a:cs typeface="DejaVu Sans"/>
              </a:rPr>
              <a:t>!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A3153CB7-3712-4124-A2F6-4F506FBE573F}"/>
              </a:ext>
            </a:extLst>
          </p:cNvPr>
          <p:cNvSpPr txBox="1"/>
          <p:nvPr/>
        </p:nvSpPr>
        <p:spPr>
          <a:xfrm>
            <a:off x="518492" y="4548189"/>
            <a:ext cx="853923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C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В случае выявления по результатам проведенной налоговым органом налоговой проверки факта неправомерного неудержания налоговым агентом сумм налога, указанные суммы налога подлежат доначислению налоговому агенту </a:t>
            </a:r>
            <a:br>
              <a:rPr lang="ru-RU" sz="1200" b="0" i="0" u="none" strike="noStrike" kern="1200" cap="none" spc="0" baseline="0">
                <a:solidFill>
                  <a:srgbClr val="C00000"/>
                </a:solidFill>
                <a:uFillTx/>
                <a:latin typeface="Calibri" pitchFamily="34"/>
                <a:ea typeface="DejaVu Sans"/>
                <a:cs typeface="Calibri" pitchFamily="34"/>
              </a:rPr>
            </a:b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(новый п. 10 ст. 226 НК РФ в ред. Федерального закона от 28.12.2022 № 565-ФЗ (ранее отмененный п. 9 ст. 226 НК РФ))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449EC32-2C29-4C80-898B-4C6D35EB5C4B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7DAE0EE-6ABC-448C-A0AF-3F86CCB22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2EA06C1E-9833-4657-8CF2-075DFE88B373}"/>
              </a:ext>
            </a:extLst>
          </p:cNvPr>
          <p:cNvSpPr txBox="1"/>
          <p:nvPr/>
        </p:nvSpPr>
        <p:spPr>
          <a:xfrm>
            <a:off x="164308" y="1066803"/>
            <a:ext cx="865703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21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04.08.2023 № 427-ФЗ</a:t>
            </a:r>
          </a:p>
        </p:txBody>
      </p:sp>
      <p:sp>
        <p:nvSpPr>
          <p:cNvPr id="3" name="Graphic 2">
            <a:extLst>
              <a:ext uri="{FF2B5EF4-FFF2-40B4-BE49-F238E27FC236}">
                <a16:creationId xmlns:a16="http://schemas.microsoft.com/office/drawing/2014/main" id="{AF5063EF-4A87-4954-BB1A-4A97378ABC8D}"/>
              </a:ext>
            </a:extLst>
          </p:cNvPr>
          <p:cNvSpPr/>
          <p:nvPr/>
        </p:nvSpPr>
        <p:spPr>
          <a:xfrm>
            <a:off x="144420" y="1633237"/>
            <a:ext cx="272655" cy="2667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1600"/>
              <a:gd name="f61" fmla="*/ 182242 f55 1"/>
              <a:gd name="f62" fmla="*/ 177904 f55 1"/>
              <a:gd name="f63" fmla="*/ f56 1 f2"/>
              <a:gd name="f64" fmla="*/ f57 1 f2"/>
              <a:gd name="f65" fmla="*/ f58 1 f2"/>
              <a:gd name="f66" fmla="*/ f59 1 f2"/>
              <a:gd name="f67" fmla="*/ f61 1 21600"/>
              <a:gd name="f68" fmla="*/ f62 1 21600"/>
              <a:gd name="f69" fmla="*/ 0 1 f60"/>
              <a:gd name="f70" fmla="*/ f6 1 f60"/>
              <a:gd name="f71" fmla="+- f63 0 f1"/>
              <a:gd name="f72" fmla="+- f64 0 f1"/>
              <a:gd name="f73" fmla="+- f65 0 f1"/>
              <a:gd name="f74" fmla="+- f66 0 f1"/>
              <a:gd name="f75" fmla="*/ f67 1 f60"/>
              <a:gd name="f76" fmla="*/ f68 1 f60"/>
              <a:gd name="f77" fmla="*/ f69 f53 1"/>
              <a:gd name="f78" fmla="*/ f70 f53 1"/>
              <a:gd name="f79" fmla="*/ f70 f54 1"/>
              <a:gd name="f80" fmla="*/ f69 f54 1"/>
              <a:gd name="f81" fmla="*/ f75 f53 1"/>
              <a:gd name="f82" fmla="*/ f7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1">
                <a:pos x="f81" y="f82"/>
              </a:cxn>
              <a:cxn ang="f72">
                <a:pos x="f81" y="f82"/>
              </a:cxn>
              <a:cxn ang="f73">
                <a:pos x="f81" y="f82"/>
              </a:cxn>
              <a:cxn ang="f74">
                <a:pos x="f81" y="f82"/>
              </a:cxn>
            </a:cxnLst>
            <a:rect l="f77" t="f80" r="f78" b="f79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34290" tIns="45720" rIns="3429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83FFA58-5149-4EAD-8707-21DFE1E6D6AB}"/>
              </a:ext>
            </a:extLst>
          </p:cNvPr>
          <p:cNvSpPr txBox="1"/>
          <p:nvPr/>
        </p:nvSpPr>
        <p:spPr>
          <a:xfrm>
            <a:off x="467916" y="1506144"/>
            <a:ext cx="8223647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Предусмотрен норматив отчислений взносов с выплат иностранцам, застрахованным только по одному или двум из трех видов страхования.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1" i="0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С 01.01.2023 страховые взносы с выплат всем застрахованным лицам работодатели (заказчики работ, услуг) платят по единому тарифу. Этот тариф одинаков для всех видов обязательного страхования. Однако иностранные граждане по нормам международных договоров могут относиться </a:t>
            </a:r>
            <a:r>
              <a:rPr lang="ru-RU" sz="1500" b="1" i="0" u="none" strike="noStrike" kern="1200" cap="none" spc="-1" baseline="0">
                <a:solidFill>
                  <a:srgbClr val="00CC00"/>
                </a:solidFill>
                <a:uFillTx/>
                <a:latin typeface="Arial"/>
                <a:ea typeface="DejaVu Sans"/>
                <a:cs typeface="Calibri" pitchFamily="34"/>
              </a:rPr>
              <a:t>к числу застрахованных только по отдельным видам страхования</a:t>
            </a: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. А нормы международных договоров имеют приоритет над российским законодательством (п. 1 ст. 7 НК РФ).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0" i="0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-1" baseline="0">
                <a:solidFill>
                  <a:srgbClr val="00CC00"/>
                </a:solidFill>
                <a:uFillTx/>
                <a:latin typeface="Arial"/>
                <a:ea typeface="DejaVu Sans"/>
                <a:cs typeface="Calibri" pitchFamily="34"/>
              </a:rPr>
              <a:t>Статья 431 НК РФ дополнена новым пунктом 6.2</a:t>
            </a: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, которым предусмотрен норматив отчислений взносов с выплат иностранцам, застрахованным только по одному или двум из трех видов страхования.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0" i="1" u="none" strike="noStrike" kern="1200" cap="none" spc="-1" baseline="0">
              <a:solidFill>
                <a:srgbClr val="FF0000"/>
              </a:solidFill>
              <a:uFillTx/>
              <a:latin typeface="Arial"/>
              <a:ea typeface="DejaVu Sans"/>
              <a:cs typeface="Calibri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1" u="none" strike="noStrike" kern="1200" cap="none" spc="-1" baseline="0">
                <a:solidFill>
                  <a:srgbClr val="FF0000"/>
                </a:solidFill>
                <a:uFillTx/>
                <a:latin typeface="Arial"/>
                <a:ea typeface="DejaVu Sans"/>
                <a:cs typeface="Calibri" pitchFamily="34"/>
              </a:rPr>
              <a:t>Поправки распространяются на правоотношения с 01.01.2023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0" i="0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A836CD-2E31-4707-AD0B-55544FE1C397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BCB2B0-D469-4805-8D4B-ED9ED1FEF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D4A50189-4676-47B8-809C-550D34B38995}"/>
              </a:ext>
            </a:extLst>
          </p:cNvPr>
          <p:cNvSpPr/>
          <p:nvPr/>
        </p:nvSpPr>
        <p:spPr>
          <a:xfrm flipV="1">
            <a:off x="-3474" y="642713"/>
            <a:ext cx="9147474" cy="472991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Прямоугольник 43">
            <a:extLst>
              <a:ext uri="{FF2B5EF4-FFF2-40B4-BE49-F238E27FC236}">
                <a16:creationId xmlns:a16="http://schemas.microsoft.com/office/drawing/2014/main" id="{3A3AE6F4-7159-49C1-9F14-6A9B2C530BF4}"/>
              </a:ext>
            </a:extLst>
          </p:cNvPr>
          <p:cNvSpPr/>
          <p:nvPr/>
        </p:nvSpPr>
        <p:spPr>
          <a:xfrm>
            <a:off x="2195739" y="2262838"/>
            <a:ext cx="5170803" cy="182907"/>
          </a:xfrm>
          <a:prstGeom prst="rect">
            <a:avLst/>
          </a:prstGeom>
          <a:blipFill>
            <a:blip r:embed="rId3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cxnSp>
        <p:nvCxnSpPr>
          <p:cNvPr id="4" name="Прямая соединительная линия 46">
            <a:extLst>
              <a:ext uri="{FF2B5EF4-FFF2-40B4-BE49-F238E27FC236}">
                <a16:creationId xmlns:a16="http://schemas.microsoft.com/office/drawing/2014/main" id="{1FC554FE-6C92-4132-9E30-BD9A6AAE97F4}"/>
              </a:ext>
            </a:extLst>
          </p:cNvPr>
          <p:cNvCxnSpPr/>
          <p:nvPr/>
        </p:nvCxnSpPr>
        <p:spPr>
          <a:xfrm flipV="1">
            <a:off x="3982678" y="1977966"/>
            <a:ext cx="0" cy="504053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5" name="Прямая соединительная линия 41">
            <a:extLst>
              <a:ext uri="{FF2B5EF4-FFF2-40B4-BE49-F238E27FC236}">
                <a16:creationId xmlns:a16="http://schemas.microsoft.com/office/drawing/2014/main" id="{88CCA122-FF51-45B7-A1D3-1465B65B36B9}"/>
              </a:ext>
            </a:extLst>
          </p:cNvPr>
          <p:cNvCxnSpPr/>
          <p:nvPr/>
        </p:nvCxnSpPr>
        <p:spPr>
          <a:xfrm flipV="1">
            <a:off x="6032653" y="1972443"/>
            <a:ext cx="0" cy="504053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6" name="Прямая соединительная линия 36">
            <a:extLst>
              <a:ext uri="{FF2B5EF4-FFF2-40B4-BE49-F238E27FC236}">
                <a16:creationId xmlns:a16="http://schemas.microsoft.com/office/drawing/2014/main" id="{00A22E80-41B6-4A72-941D-0FEF4EF1BB93}"/>
              </a:ext>
            </a:extLst>
          </p:cNvPr>
          <p:cNvCxnSpPr/>
          <p:nvPr/>
        </p:nvCxnSpPr>
        <p:spPr>
          <a:xfrm flipV="1">
            <a:off x="3181993" y="1996345"/>
            <a:ext cx="0" cy="504054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7" name="Прямая соединительная линия 7">
            <a:extLst>
              <a:ext uri="{FF2B5EF4-FFF2-40B4-BE49-F238E27FC236}">
                <a16:creationId xmlns:a16="http://schemas.microsoft.com/office/drawing/2014/main" id="{E0C0EF77-177C-43FF-93F0-594FCACBF643}"/>
              </a:ext>
            </a:extLst>
          </p:cNvPr>
          <p:cNvCxnSpPr/>
          <p:nvPr/>
        </p:nvCxnSpPr>
        <p:spPr>
          <a:xfrm>
            <a:off x="2171864" y="1904996"/>
            <a:ext cx="0" cy="562091"/>
          </a:xfrm>
          <a:prstGeom prst="straightConnector1">
            <a:avLst/>
          </a:prstGeom>
          <a:noFill/>
          <a:ln w="38103" cap="flat">
            <a:solidFill>
              <a:srgbClr val="4472C4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8" name="TextBox 16">
            <a:extLst>
              <a:ext uri="{FF2B5EF4-FFF2-40B4-BE49-F238E27FC236}">
                <a16:creationId xmlns:a16="http://schemas.microsoft.com/office/drawing/2014/main" id="{251B4E59-9649-408B-8FF6-1C6AC18BBE04}"/>
              </a:ext>
            </a:extLst>
          </p:cNvPr>
          <p:cNvSpPr txBox="1"/>
          <p:nvPr/>
        </p:nvSpPr>
        <p:spPr>
          <a:xfrm>
            <a:off x="181654" y="1252298"/>
            <a:ext cx="1512170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ПРИМЕР</a:t>
            </a:r>
          </a:p>
        </p:txBody>
      </p:sp>
      <p:cxnSp>
        <p:nvCxnSpPr>
          <p:cNvPr id="9" name="Прямая соединительная линия 17">
            <a:extLst>
              <a:ext uri="{FF2B5EF4-FFF2-40B4-BE49-F238E27FC236}">
                <a16:creationId xmlns:a16="http://schemas.microsoft.com/office/drawing/2014/main" id="{A56A9C04-A5DB-451F-82D8-91486AF45430}"/>
              </a:ext>
            </a:extLst>
          </p:cNvPr>
          <p:cNvCxnSpPr/>
          <p:nvPr/>
        </p:nvCxnSpPr>
        <p:spPr>
          <a:xfrm>
            <a:off x="1893932" y="2467087"/>
            <a:ext cx="5472611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10" name="Прямая соединительная линия 18">
            <a:extLst>
              <a:ext uri="{FF2B5EF4-FFF2-40B4-BE49-F238E27FC236}">
                <a16:creationId xmlns:a16="http://schemas.microsoft.com/office/drawing/2014/main" id="{8A3CF6F3-802A-468C-AB1E-D1A2824FA007}"/>
              </a:ext>
            </a:extLst>
          </p:cNvPr>
          <p:cNvCxnSpPr/>
          <p:nvPr/>
        </p:nvCxnSpPr>
        <p:spPr>
          <a:xfrm>
            <a:off x="1677905" y="2467087"/>
            <a:ext cx="123828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11" name="Прямая соединительная линия 19">
            <a:extLst>
              <a:ext uri="{FF2B5EF4-FFF2-40B4-BE49-F238E27FC236}">
                <a16:creationId xmlns:a16="http://schemas.microsoft.com/office/drawing/2014/main" id="{62C15F51-C8E0-4B6B-A839-F4E9C042C25E}"/>
              </a:ext>
            </a:extLst>
          </p:cNvPr>
          <p:cNvCxnSpPr/>
          <p:nvPr/>
        </p:nvCxnSpPr>
        <p:spPr>
          <a:xfrm>
            <a:off x="1461887" y="2467087"/>
            <a:ext cx="123819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12" name="Овал 20">
            <a:extLst>
              <a:ext uri="{FF2B5EF4-FFF2-40B4-BE49-F238E27FC236}">
                <a16:creationId xmlns:a16="http://schemas.microsoft.com/office/drawing/2014/main" id="{3DCE512B-67ED-451C-8D3A-E9B88D00165A}"/>
              </a:ext>
            </a:extLst>
          </p:cNvPr>
          <p:cNvSpPr/>
          <p:nvPr/>
        </p:nvSpPr>
        <p:spPr>
          <a:xfrm>
            <a:off x="2109959" y="2405173"/>
            <a:ext cx="123828" cy="12382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214F9F"/>
              </a:gs>
              <a:gs pos="100000">
                <a:srgbClr val="2F69D0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13" name="Овал 21">
            <a:extLst>
              <a:ext uri="{FF2B5EF4-FFF2-40B4-BE49-F238E27FC236}">
                <a16:creationId xmlns:a16="http://schemas.microsoft.com/office/drawing/2014/main" id="{1F1C2D16-65A5-4C5E-8707-77237B57DF34}"/>
              </a:ext>
            </a:extLst>
          </p:cNvPr>
          <p:cNvSpPr/>
          <p:nvPr/>
        </p:nvSpPr>
        <p:spPr>
          <a:xfrm>
            <a:off x="3120079" y="2414582"/>
            <a:ext cx="123828" cy="12382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C5570C"/>
              </a:gs>
              <a:gs pos="100000">
                <a:srgbClr val="FF7414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441849F2-B305-4743-B979-448A6FFB725C}"/>
              </a:ext>
            </a:extLst>
          </p:cNvPr>
          <p:cNvSpPr txBox="1"/>
          <p:nvPr/>
        </p:nvSpPr>
        <p:spPr>
          <a:xfrm>
            <a:off x="2758031" y="2507659"/>
            <a:ext cx="1136937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8 число</a:t>
            </a:r>
          </a:p>
        </p:txBody>
      </p:sp>
      <p:cxnSp>
        <p:nvCxnSpPr>
          <p:cNvPr id="15" name="Прямая соединительная линия 27">
            <a:extLst>
              <a:ext uri="{FF2B5EF4-FFF2-40B4-BE49-F238E27FC236}">
                <a16:creationId xmlns:a16="http://schemas.microsoft.com/office/drawing/2014/main" id="{CF4C982D-2B87-44FE-A88A-8B51731CD968}"/>
              </a:ext>
            </a:extLst>
          </p:cNvPr>
          <p:cNvCxnSpPr/>
          <p:nvPr/>
        </p:nvCxnSpPr>
        <p:spPr>
          <a:xfrm>
            <a:off x="7458742" y="2467087"/>
            <a:ext cx="123819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16" name="Прямая соединительная линия 28">
            <a:extLst>
              <a:ext uri="{FF2B5EF4-FFF2-40B4-BE49-F238E27FC236}">
                <a16:creationId xmlns:a16="http://schemas.microsoft.com/office/drawing/2014/main" id="{6357E8CC-1231-4255-B2DD-7E1B2CEECEB0}"/>
              </a:ext>
            </a:extLst>
          </p:cNvPr>
          <p:cNvCxnSpPr/>
          <p:nvPr/>
        </p:nvCxnSpPr>
        <p:spPr>
          <a:xfrm>
            <a:off x="7674760" y="2467087"/>
            <a:ext cx="123828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17" name="Блок-схема: перфолента 34">
            <a:extLst>
              <a:ext uri="{FF2B5EF4-FFF2-40B4-BE49-F238E27FC236}">
                <a16:creationId xmlns:a16="http://schemas.microsoft.com/office/drawing/2014/main" id="{8560DAD5-74C6-4CAE-8DF3-362D1E8C6655}"/>
              </a:ext>
            </a:extLst>
          </p:cNvPr>
          <p:cNvSpPr/>
          <p:nvPr/>
        </p:nvSpPr>
        <p:spPr>
          <a:xfrm>
            <a:off x="1595801" y="1902802"/>
            <a:ext cx="576062" cy="3600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+- f6 0 f5"/>
              <a:gd name="f16" fmla="*/ f11 f0 1"/>
              <a:gd name="f17" fmla="*/ f12 f0 1"/>
              <a:gd name="f18" fmla="*/ f15 1 5"/>
              <a:gd name="f19" fmla="*/ f15 1 10"/>
              <a:gd name="f20" fmla="*/ f15 1 2"/>
              <a:gd name="f21" fmla="*/ f15 1 20"/>
              <a:gd name="f22" fmla="*/ f15 9 1"/>
              <a:gd name="f23" fmla="*/ f15 4 1"/>
              <a:gd name="f24" fmla="*/ f16 1 f2"/>
              <a:gd name="f25" fmla="*/ f17 1 f2"/>
              <a:gd name="f26" fmla="+- f5 f20 0"/>
              <a:gd name="f27" fmla="*/ f22 1 10"/>
              <a:gd name="f28" fmla="*/ f23 1 5"/>
              <a:gd name="f29" fmla="*/ f19 1 f21"/>
              <a:gd name="f30" fmla="*/ f5 1 f21"/>
              <a:gd name="f31" fmla="*/ f6 1 f21"/>
              <a:gd name="f32" fmla="*/ f18 1 f21"/>
              <a:gd name="f33" fmla="+- f24 0 f1"/>
              <a:gd name="f34" fmla="+- f25 0 f1"/>
              <a:gd name="f35" fmla="*/ f26 1 f21"/>
              <a:gd name="f36" fmla="*/ f27 1 f21"/>
              <a:gd name="f37" fmla="*/ f28 1 f21"/>
              <a:gd name="f38" fmla="*/ f30 f13 1"/>
              <a:gd name="f39" fmla="*/ f31 f13 1"/>
              <a:gd name="f40" fmla="*/ f32 f14 1"/>
              <a:gd name="f41" fmla="*/ f29 f14 1"/>
              <a:gd name="f42" fmla="*/ f37 f14 1"/>
              <a:gd name="f43" fmla="*/ f35 f13 1"/>
              <a:gd name="f44" fmla="*/ f3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3" y="f41"/>
              </a:cxn>
              <a:cxn ang="f34">
                <a:pos x="f43" y="f44"/>
              </a:cxn>
            </a:cxnLst>
            <a:rect l="f38" t="f40" r="f39" b="f42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noFill/>
          <a:ln w="38103" cap="flat">
            <a:solidFill>
              <a:srgbClr val="4472C4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1" i="0" u="none" strike="noStrike" kern="1200" cap="none" spc="0" baseline="0">
                <a:solidFill>
                  <a:srgbClr val="203864"/>
                </a:solidFill>
                <a:uFillTx/>
                <a:latin typeface="Calibri" pitchFamily="34"/>
                <a:ea typeface="DejaVu Sans"/>
                <a:cs typeface="Calibri" pitchFamily="34"/>
              </a:rPr>
              <a:t>2023</a:t>
            </a:r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FCAD6A50-F9B8-4EBC-B336-1D2FCE5015FF}"/>
              </a:ext>
            </a:extLst>
          </p:cNvPr>
          <p:cNvSpPr txBox="1"/>
          <p:nvPr/>
        </p:nvSpPr>
        <p:spPr>
          <a:xfrm>
            <a:off x="2729593" y="1520199"/>
            <a:ext cx="1253084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Выплата зарплаты</a:t>
            </a:r>
          </a:p>
        </p:txBody>
      </p:sp>
      <p:sp>
        <p:nvSpPr>
          <p:cNvPr id="19" name="Овал 39">
            <a:extLst>
              <a:ext uri="{FF2B5EF4-FFF2-40B4-BE49-F238E27FC236}">
                <a16:creationId xmlns:a16="http://schemas.microsoft.com/office/drawing/2014/main" id="{B25B91E6-C821-4F31-BB28-2F6C2C741E4E}"/>
              </a:ext>
            </a:extLst>
          </p:cNvPr>
          <p:cNvSpPr/>
          <p:nvPr/>
        </p:nvSpPr>
        <p:spPr>
          <a:xfrm>
            <a:off x="5970739" y="2414582"/>
            <a:ext cx="123828" cy="12382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C5570C"/>
              </a:gs>
              <a:gs pos="100000">
                <a:srgbClr val="FF7414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20" name="TextBox 42">
            <a:extLst>
              <a:ext uri="{FF2B5EF4-FFF2-40B4-BE49-F238E27FC236}">
                <a16:creationId xmlns:a16="http://schemas.microsoft.com/office/drawing/2014/main" id="{DFD1EF85-5FEB-449E-AC53-48AB4DC2C7CE}"/>
              </a:ext>
            </a:extLst>
          </p:cNvPr>
          <p:cNvSpPr txBox="1"/>
          <p:nvPr/>
        </p:nvSpPr>
        <p:spPr>
          <a:xfrm>
            <a:off x="5852946" y="1531016"/>
            <a:ext cx="1253084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Выплата аванса</a:t>
            </a:r>
          </a:p>
        </p:txBody>
      </p:sp>
      <p:sp>
        <p:nvSpPr>
          <p:cNvPr id="21" name="Овал 45">
            <a:extLst>
              <a:ext uri="{FF2B5EF4-FFF2-40B4-BE49-F238E27FC236}">
                <a16:creationId xmlns:a16="http://schemas.microsoft.com/office/drawing/2014/main" id="{E0B7E53B-2B0A-4B5B-BF5F-B9280A2C3A8E}"/>
              </a:ext>
            </a:extLst>
          </p:cNvPr>
          <p:cNvSpPr/>
          <p:nvPr/>
        </p:nvSpPr>
        <p:spPr>
          <a:xfrm>
            <a:off x="3920773" y="2405173"/>
            <a:ext cx="123828" cy="12382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C5570C"/>
              </a:gs>
              <a:gs pos="100000">
                <a:srgbClr val="FF7414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22" name="TextBox 47">
            <a:extLst>
              <a:ext uri="{FF2B5EF4-FFF2-40B4-BE49-F238E27FC236}">
                <a16:creationId xmlns:a16="http://schemas.microsoft.com/office/drawing/2014/main" id="{1945613A-CEBC-410E-87C1-CD6EE1B2BEAF}"/>
              </a:ext>
            </a:extLst>
          </p:cNvPr>
          <p:cNvSpPr txBox="1"/>
          <p:nvPr/>
        </p:nvSpPr>
        <p:spPr>
          <a:xfrm>
            <a:off x="3808540" y="1531016"/>
            <a:ext cx="1253084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Выплата отпуска</a:t>
            </a:r>
          </a:p>
        </p:txBody>
      </p:sp>
      <p:sp>
        <p:nvSpPr>
          <p:cNvPr id="23" name="TextBox 48">
            <a:extLst>
              <a:ext uri="{FF2B5EF4-FFF2-40B4-BE49-F238E27FC236}">
                <a16:creationId xmlns:a16="http://schemas.microsoft.com/office/drawing/2014/main" id="{B6B5BBBF-D147-434C-9F97-E093CAC0A294}"/>
              </a:ext>
            </a:extLst>
          </p:cNvPr>
          <p:cNvSpPr txBox="1"/>
          <p:nvPr/>
        </p:nvSpPr>
        <p:spPr>
          <a:xfrm>
            <a:off x="5561746" y="2515624"/>
            <a:ext cx="1136937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23 число</a:t>
            </a:r>
          </a:p>
        </p:txBody>
      </p:sp>
      <p:sp>
        <p:nvSpPr>
          <p:cNvPr id="24" name="TextBox 65">
            <a:extLst>
              <a:ext uri="{FF2B5EF4-FFF2-40B4-BE49-F238E27FC236}">
                <a16:creationId xmlns:a16="http://schemas.microsoft.com/office/drawing/2014/main" id="{A1CD8C9A-3606-408E-9CDE-CD0BE8CBEE3B}"/>
              </a:ext>
            </a:extLst>
          </p:cNvPr>
          <p:cNvSpPr txBox="1"/>
          <p:nvPr/>
        </p:nvSpPr>
        <p:spPr>
          <a:xfrm>
            <a:off x="3563151" y="2515624"/>
            <a:ext cx="1136937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10 число</a:t>
            </a:r>
          </a:p>
        </p:txBody>
      </p:sp>
      <p:graphicFrame>
        <p:nvGraphicFramePr>
          <p:cNvPr id="25" name="Таблица 1">
            <a:extLst>
              <a:ext uri="{FF2B5EF4-FFF2-40B4-BE49-F238E27FC236}">
                <a16:creationId xmlns:a16="http://schemas.microsoft.com/office/drawing/2014/main" id="{415038A0-E43D-482F-A893-0EB961FF51D0}"/>
              </a:ext>
            </a:extLst>
          </p:cNvPr>
          <p:cNvGraphicFramePr>
            <a:graphicFrameLocks noGrp="1"/>
          </p:cNvGraphicFramePr>
          <p:nvPr/>
        </p:nvGraphicFramePr>
        <p:xfrm>
          <a:off x="1403649" y="2845713"/>
          <a:ext cx="6513535" cy="2077474"/>
        </p:xfrm>
        <a:graphic>
          <a:graphicData uri="http://schemas.openxmlformats.org/drawingml/2006/table">
            <a:tbl>
              <a:tblPr bandRow="1">
                <a:effectLst/>
                <a:tableStyleId>{B301B821-A1FF-4177-AEE7-76D212191A09}</a:tableStyleId>
              </a:tblPr>
              <a:tblGrid>
                <a:gridCol w="208282">
                  <a:extLst>
                    <a:ext uri="{9D8B030D-6E8A-4147-A177-3AD203B41FA5}">
                      <a16:colId xmlns:a16="http://schemas.microsoft.com/office/drawing/2014/main" val="2661044772"/>
                    </a:ext>
                  </a:extLst>
                </a:gridCol>
                <a:gridCol w="210312">
                  <a:extLst>
                    <a:ext uri="{9D8B030D-6E8A-4147-A177-3AD203B41FA5}">
                      <a16:colId xmlns:a16="http://schemas.microsoft.com/office/drawing/2014/main" val="3089287602"/>
                    </a:ext>
                  </a:extLst>
                </a:gridCol>
                <a:gridCol w="4466560">
                  <a:extLst>
                    <a:ext uri="{9D8B030D-6E8A-4147-A177-3AD203B41FA5}">
                      <a16:colId xmlns:a16="http://schemas.microsoft.com/office/drawing/2014/main" val="3974560726"/>
                    </a:ext>
                  </a:extLst>
                </a:gridCol>
                <a:gridCol w="1628381">
                  <a:extLst>
                    <a:ext uri="{9D8B030D-6E8A-4147-A177-3AD203B41FA5}">
                      <a16:colId xmlns:a16="http://schemas.microsoft.com/office/drawing/2014/main" val="2768167285"/>
                    </a:ext>
                  </a:extLst>
                </a:gridCol>
              </a:tblGrid>
              <a:tr h="692027">
                <a:tc>
                  <a:txBody>
                    <a:bodyPr/>
                    <a:lstStyle/>
                    <a:p>
                      <a:pPr lvl="0"/>
                      <a:endParaRPr lang="ru-RU" sz="1300">
                        <a:solidFill>
                          <a:srgbClr val="000000"/>
                        </a:solidFill>
                        <a:latin typeface="Arial Narrow" pitchFamily="34"/>
                        <a:ea typeface="DejaVu Sans"/>
                        <a:cs typeface="DejaVu San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1300">
                        <a:solidFill>
                          <a:srgbClr val="000000"/>
                        </a:solidFill>
                        <a:latin typeface="Arial Narrow" pitchFamily="34"/>
                        <a:ea typeface="DejaVu Sans"/>
                        <a:cs typeface="DejaVu San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350" b="1" kern="1200">
                          <a:solidFill>
                            <a:srgbClr val="00CC00"/>
                          </a:solidFill>
                          <a:latin typeface="Bahnschrift SemiBold" pitchFamily="34"/>
                          <a:ea typeface="DejaVu Sans"/>
                          <a:cs typeface="DejaVu Sans"/>
                        </a:rPr>
                        <a:t>8-го</a:t>
                      </a:r>
                      <a:r>
                        <a:rPr lang="ru-RU" sz="1350" b="1" kern="1200">
                          <a:solidFill>
                            <a:srgbClr val="FF3300"/>
                          </a:solidFill>
                          <a:latin typeface="Bahnschrift SemiBold" pitchFamily="34"/>
                          <a:ea typeface="DejaVu Sans"/>
                          <a:cs typeface="DejaVu Sans"/>
                        </a:rPr>
                        <a:t> </a:t>
                      </a:r>
                      <a:br>
                        <a:rPr lang="ru-RU" sz="1300">
                          <a:latin typeface="Arial Narrow" pitchFamily="34"/>
                        </a:rPr>
                      </a:br>
                      <a:r>
                        <a:rPr lang="ru-RU" sz="1300">
                          <a:latin typeface="Arial Narrow" pitchFamily="34"/>
                        </a:rPr>
                        <a:t>НДФЛ удерживается в части ЗП,</a:t>
                      </a:r>
                      <a:r>
                        <a:rPr lang="ru-RU" sz="1300" baseline="0">
                          <a:latin typeface="Arial Narrow" pitchFamily="34"/>
                        </a:rPr>
                        <a:t> выплачиваемой 8-го</a:t>
                      </a:r>
                      <a:endParaRPr lang="ru-RU" sz="1300">
                        <a:solidFill>
                          <a:srgbClr val="000000"/>
                        </a:solidFill>
                        <a:latin typeface="Arial Narrow" pitchFamily="34"/>
                        <a:ea typeface="DejaVu Sans"/>
                        <a:cs typeface="DejaVu San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/>
                      <a:r>
                        <a:rPr lang="ru-RU" sz="1300">
                          <a:solidFill>
                            <a:srgbClr val="000000"/>
                          </a:solidFill>
                          <a:latin typeface="Arial Narrow" pitchFamily="34"/>
                          <a:ea typeface="DejaVu Sans"/>
                          <a:cs typeface="DejaVu Sans"/>
                        </a:rPr>
                        <a:t>Перечисление </a:t>
                      </a:r>
                    </a:p>
                    <a:p>
                      <a:pPr lvl="0" algn="ctr"/>
                      <a:r>
                        <a:rPr lang="ru-RU" sz="1350" b="1" kern="1200">
                          <a:solidFill>
                            <a:srgbClr val="00CC00"/>
                          </a:solidFill>
                          <a:latin typeface="Bahnschrift SemiBold" pitchFamily="34"/>
                          <a:ea typeface="DejaVu Sans"/>
                          <a:cs typeface="DejaVu Sans"/>
                        </a:rPr>
                        <a:t>до 28-го </a:t>
                      </a:r>
                      <a:r>
                        <a:rPr lang="ru-RU" sz="1300" baseline="0">
                          <a:solidFill>
                            <a:srgbClr val="000000"/>
                          </a:solidFill>
                          <a:latin typeface="Arial Narrow" pitchFamily="34"/>
                          <a:ea typeface="DejaVu Sans"/>
                          <a:cs typeface="DejaVu Sans"/>
                        </a:rPr>
                        <a:t>числа </a:t>
                      </a:r>
                      <a:r>
                        <a:rPr lang="ru-RU" sz="1300" b="1" u="sng" baseline="0">
                          <a:solidFill>
                            <a:srgbClr val="000000"/>
                          </a:solidFill>
                          <a:latin typeface="Arial Narrow" pitchFamily="34"/>
                          <a:ea typeface="DejaVu Sans"/>
                          <a:cs typeface="DejaVu Sans"/>
                        </a:rPr>
                        <a:t>текущего</a:t>
                      </a:r>
                      <a:r>
                        <a:rPr lang="ru-RU" sz="1300" baseline="0">
                          <a:solidFill>
                            <a:srgbClr val="000000"/>
                          </a:solidFill>
                          <a:latin typeface="Arial Narrow" pitchFamily="34"/>
                          <a:ea typeface="DejaVu Sans"/>
                          <a:cs typeface="DejaVu Sans"/>
                        </a:rPr>
                        <a:t> месяца</a:t>
                      </a:r>
                      <a:endParaRPr lang="ru-RU" sz="1300">
                        <a:solidFill>
                          <a:srgbClr val="000000"/>
                        </a:solidFill>
                        <a:latin typeface="Arial Narrow" pitchFamily="34"/>
                        <a:ea typeface="DejaVu Sans"/>
                        <a:cs typeface="DejaVu Sans"/>
                      </a:endParaRP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349918"/>
                  </a:ext>
                </a:extLst>
              </a:tr>
              <a:tr h="692027">
                <a:tc>
                  <a:txBody>
                    <a:bodyPr/>
                    <a:lstStyle/>
                    <a:p>
                      <a:pPr lvl="0"/>
                      <a:endParaRPr lang="ru-RU" sz="1300" b="0">
                        <a:solidFill>
                          <a:srgbClr val="000000"/>
                        </a:solidFill>
                        <a:latin typeface="Arial Narrow" pitchFamily="34"/>
                        <a:ea typeface="DejaVu Sans"/>
                        <a:cs typeface="DejaVu San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1300">
                        <a:solidFill>
                          <a:srgbClr val="000000"/>
                        </a:solidFill>
                        <a:latin typeface="Arial Narrow" pitchFamily="34"/>
                        <a:ea typeface="DejaVu Sans"/>
                        <a:cs typeface="DejaVu San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350" b="1" kern="1200">
                          <a:solidFill>
                            <a:srgbClr val="00CC00"/>
                          </a:solidFill>
                          <a:latin typeface="Bahnschrift SemiBold" pitchFamily="34"/>
                          <a:ea typeface="DejaVu Sans"/>
                          <a:cs typeface="DejaVu Sans"/>
                        </a:rPr>
                        <a:t>10-го</a:t>
                      </a:r>
                    </a:p>
                    <a:p>
                      <a:pPr lvl="0"/>
                      <a:r>
                        <a:rPr lang="ru-RU" sz="1300">
                          <a:solidFill>
                            <a:srgbClr val="000000"/>
                          </a:solidFill>
                          <a:latin typeface="Arial Narrow" pitchFamily="34"/>
                          <a:ea typeface="DejaVu Sans"/>
                          <a:cs typeface="DejaVu Sans"/>
                        </a:rPr>
                        <a:t>НДФЛ удерживается с отпускных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418708"/>
                  </a:ext>
                </a:extLst>
              </a:tr>
              <a:tr h="559951">
                <a:tc>
                  <a:txBody>
                    <a:bodyPr/>
                    <a:lstStyle/>
                    <a:p>
                      <a:pPr lvl="0"/>
                      <a:endParaRPr lang="ru-RU" sz="1300">
                        <a:solidFill>
                          <a:srgbClr val="000000"/>
                        </a:solidFill>
                        <a:latin typeface="Arial Narrow" pitchFamily="34"/>
                        <a:ea typeface="DejaVu Sans"/>
                        <a:cs typeface="DejaVu San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1300">
                        <a:solidFill>
                          <a:srgbClr val="000000"/>
                        </a:solidFill>
                        <a:latin typeface="Arial Narrow" pitchFamily="34"/>
                        <a:ea typeface="DejaVu Sans"/>
                        <a:cs typeface="DejaVu San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350" b="1" kern="1200">
                          <a:solidFill>
                            <a:srgbClr val="00CC00"/>
                          </a:solidFill>
                          <a:latin typeface="Bahnschrift SemiBold" pitchFamily="34"/>
                          <a:ea typeface="DejaVu Sans"/>
                          <a:cs typeface="DejaVu Sans"/>
                        </a:rPr>
                        <a:t>23-го</a:t>
                      </a:r>
                    </a:p>
                    <a:p>
                      <a:pPr lvl="0"/>
                      <a:r>
                        <a:rPr lang="ru-RU" sz="1300">
                          <a:solidFill>
                            <a:srgbClr val="000000"/>
                          </a:solidFill>
                          <a:latin typeface="Arial Narrow" pitchFamily="34"/>
                          <a:ea typeface="DejaVu Sans"/>
                          <a:cs typeface="DejaVu Sans"/>
                        </a:rPr>
                        <a:t>НДФЛ удерживается с аванса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300">
                          <a:solidFill>
                            <a:srgbClr val="000000"/>
                          </a:solidFill>
                          <a:latin typeface="Arial Narrow" pitchFamily="34"/>
                          <a:ea typeface="DejaVu Sans"/>
                          <a:cs typeface="DejaVu Sans"/>
                        </a:rPr>
                        <a:t>Перечисление </a:t>
                      </a:r>
                    </a:p>
                    <a:p>
                      <a:pPr lvl="0" algn="ctr"/>
                      <a:r>
                        <a:rPr lang="ru-RU" sz="1350" b="1" kern="1200">
                          <a:solidFill>
                            <a:srgbClr val="00CC00"/>
                          </a:solidFill>
                          <a:latin typeface="Bahnschrift SemiBold" pitchFamily="34"/>
                          <a:ea typeface="DejaVu Sans"/>
                          <a:cs typeface="DejaVu Sans"/>
                        </a:rPr>
                        <a:t>до 28-го </a:t>
                      </a:r>
                      <a:r>
                        <a:rPr lang="ru-RU" sz="1300" baseline="0">
                          <a:solidFill>
                            <a:srgbClr val="000000"/>
                          </a:solidFill>
                          <a:latin typeface="Arial Narrow" pitchFamily="34"/>
                          <a:ea typeface="DejaVu Sans"/>
                          <a:cs typeface="DejaVu Sans"/>
                        </a:rPr>
                        <a:t>числа </a:t>
                      </a:r>
                      <a:r>
                        <a:rPr lang="ru-RU" sz="1300" b="1" u="sng" baseline="0">
                          <a:solidFill>
                            <a:srgbClr val="000000"/>
                          </a:solidFill>
                          <a:latin typeface="Arial Narrow" pitchFamily="34"/>
                          <a:ea typeface="DejaVu Sans"/>
                          <a:cs typeface="DejaVu Sans"/>
                        </a:rPr>
                        <a:t>следующего</a:t>
                      </a:r>
                      <a:r>
                        <a:rPr lang="ru-RU" sz="1300" baseline="0">
                          <a:solidFill>
                            <a:srgbClr val="000000"/>
                          </a:solidFill>
                          <a:latin typeface="Arial Narrow" pitchFamily="34"/>
                          <a:ea typeface="DejaVu Sans"/>
                          <a:cs typeface="DejaVu Sans"/>
                        </a:rPr>
                        <a:t> месяца</a:t>
                      </a:r>
                      <a:endParaRPr lang="ru-RU" sz="1300">
                        <a:solidFill>
                          <a:srgbClr val="000000"/>
                        </a:solidFill>
                        <a:latin typeface="Arial Narrow" pitchFamily="34"/>
                        <a:ea typeface="DejaVu Sans"/>
                        <a:cs typeface="DejaVu Sans"/>
                      </a:endParaRP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147263"/>
                  </a:ext>
                </a:extLst>
              </a:tr>
            </a:tbl>
          </a:graphicData>
        </a:graphic>
      </p:graphicFrame>
      <p:sp>
        <p:nvSpPr>
          <p:cNvPr id="26" name="TextBox 4">
            <a:extLst>
              <a:ext uri="{FF2B5EF4-FFF2-40B4-BE49-F238E27FC236}">
                <a16:creationId xmlns:a16="http://schemas.microsoft.com/office/drawing/2014/main" id="{1DB109DB-AAA2-4CC9-AAFB-6BB0FD53C70B}"/>
              </a:ext>
            </a:extLst>
          </p:cNvPr>
          <p:cNvSpPr txBox="1"/>
          <p:nvPr/>
        </p:nvSpPr>
        <p:spPr>
          <a:xfrm>
            <a:off x="13414" y="705048"/>
            <a:ext cx="91440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16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14.07.2022 № 263-ФЗ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C3284EA-51F4-48F0-A858-615941DBF877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BFCBB47-080F-4170-BB60-068065424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4">
            <a:extLst>
              <a:ext uri="{FF2B5EF4-FFF2-40B4-BE49-F238E27FC236}">
                <a16:creationId xmlns:a16="http://schemas.microsoft.com/office/drawing/2014/main" id="{00426CC3-F0A6-4D8B-941D-4B715D6ED14B}"/>
              </a:ext>
            </a:extLst>
          </p:cNvPr>
          <p:cNvSpPr/>
          <p:nvPr/>
        </p:nvSpPr>
        <p:spPr>
          <a:xfrm>
            <a:off x="4591495" y="1842177"/>
            <a:ext cx="2386154" cy="182907"/>
          </a:xfrm>
          <a:prstGeom prst="rect">
            <a:avLst/>
          </a:prstGeom>
          <a:blipFill>
            <a:blip r:embed="rId3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cxnSp>
        <p:nvCxnSpPr>
          <p:cNvPr id="3" name="Прямая соединительная линия 46">
            <a:extLst>
              <a:ext uri="{FF2B5EF4-FFF2-40B4-BE49-F238E27FC236}">
                <a16:creationId xmlns:a16="http://schemas.microsoft.com/office/drawing/2014/main" id="{D5E30D9B-9262-4436-BE75-8CAA14B8BA0C}"/>
              </a:ext>
            </a:extLst>
          </p:cNvPr>
          <p:cNvCxnSpPr/>
          <p:nvPr/>
        </p:nvCxnSpPr>
        <p:spPr>
          <a:xfrm flipV="1">
            <a:off x="6113605" y="2100559"/>
            <a:ext cx="0" cy="504054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cxnSp>
      <p:sp>
        <p:nvSpPr>
          <p:cNvPr id="4" name="Прямоугольник 43">
            <a:extLst>
              <a:ext uri="{FF2B5EF4-FFF2-40B4-BE49-F238E27FC236}">
                <a16:creationId xmlns:a16="http://schemas.microsoft.com/office/drawing/2014/main" id="{4CE09867-C742-430F-BD1F-4F4DDC9C903C}"/>
              </a:ext>
            </a:extLst>
          </p:cNvPr>
          <p:cNvSpPr/>
          <p:nvPr/>
        </p:nvSpPr>
        <p:spPr>
          <a:xfrm>
            <a:off x="2022872" y="1830125"/>
            <a:ext cx="2465963" cy="182907"/>
          </a:xfrm>
          <a:prstGeom prst="rect">
            <a:avLst/>
          </a:prstGeom>
          <a:blipFill>
            <a:blip r:embed="rId3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cxnSp>
        <p:nvCxnSpPr>
          <p:cNvPr id="5" name="Прямая соединительная линия 41">
            <a:extLst>
              <a:ext uri="{FF2B5EF4-FFF2-40B4-BE49-F238E27FC236}">
                <a16:creationId xmlns:a16="http://schemas.microsoft.com/office/drawing/2014/main" id="{B75B905B-13DB-4C35-B677-B360CE25145C}"/>
              </a:ext>
            </a:extLst>
          </p:cNvPr>
          <p:cNvCxnSpPr/>
          <p:nvPr/>
        </p:nvCxnSpPr>
        <p:spPr>
          <a:xfrm flipV="1">
            <a:off x="6606201" y="1530321"/>
            <a:ext cx="0" cy="504054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6" name="Прямая соединительная линия 36">
            <a:extLst>
              <a:ext uri="{FF2B5EF4-FFF2-40B4-BE49-F238E27FC236}">
                <a16:creationId xmlns:a16="http://schemas.microsoft.com/office/drawing/2014/main" id="{8BEEA72C-A027-4582-A703-6A40DAD1D8C2}"/>
              </a:ext>
            </a:extLst>
          </p:cNvPr>
          <p:cNvCxnSpPr/>
          <p:nvPr/>
        </p:nvCxnSpPr>
        <p:spPr>
          <a:xfrm flipV="1">
            <a:off x="4017946" y="1530321"/>
            <a:ext cx="0" cy="504054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7" name="Прямая соединительная линия 7">
            <a:extLst>
              <a:ext uri="{FF2B5EF4-FFF2-40B4-BE49-F238E27FC236}">
                <a16:creationId xmlns:a16="http://schemas.microsoft.com/office/drawing/2014/main" id="{533A73C3-6C5C-4366-B415-F8CFB5C076E1}"/>
              </a:ext>
            </a:extLst>
          </p:cNvPr>
          <p:cNvCxnSpPr/>
          <p:nvPr/>
        </p:nvCxnSpPr>
        <p:spPr>
          <a:xfrm>
            <a:off x="1999006" y="1472275"/>
            <a:ext cx="0" cy="562100"/>
          </a:xfrm>
          <a:prstGeom prst="straightConnector1">
            <a:avLst/>
          </a:prstGeom>
          <a:noFill/>
          <a:ln w="38103" cap="flat">
            <a:solidFill>
              <a:srgbClr val="4472C4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8" name="Прямая соединительная линия 17">
            <a:extLst>
              <a:ext uri="{FF2B5EF4-FFF2-40B4-BE49-F238E27FC236}">
                <a16:creationId xmlns:a16="http://schemas.microsoft.com/office/drawing/2014/main" id="{B88184DB-45E8-4708-8147-52C0713A6CE0}"/>
              </a:ext>
            </a:extLst>
          </p:cNvPr>
          <p:cNvCxnSpPr/>
          <p:nvPr/>
        </p:nvCxnSpPr>
        <p:spPr>
          <a:xfrm>
            <a:off x="1721065" y="2034375"/>
            <a:ext cx="5472611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9" name="Прямая соединительная линия 18">
            <a:extLst>
              <a:ext uri="{FF2B5EF4-FFF2-40B4-BE49-F238E27FC236}">
                <a16:creationId xmlns:a16="http://schemas.microsoft.com/office/drawing/2014/main" id="{EAC5AFB8-38CE-41D6-8062-0E52996C4E62}"/>
              </a:ext>
            </a:extLst>
          </p:cNvPr>
          <p:cNvCxnSpPr/>
          <p:nvPr/>
        </p:nvCxnSpPr>
        <p:spPr>
          <a:xfrm>
            <a:off x="1505047" y="2034375"/>
            <a:ext cx="123819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10" name="Прямая соединительная линия 19">
            <a:extLst>
              <a:ext uri="{FF2B5EF4-FFF2-40B4-BE49-F238E27FC236}">
                <a16:creationId xmlns:a16="http://schemas.microsoft.com/office/drawing/2014/main" id="{CBB3962B-3559-4315-A4DF-D7F4FA375B52}"/>
              </a:ext>
            </a:extLst>
          </p:cNvPr>
          <p:cNvCxnSpPr/>
          <p:nvPr/>
        </p:nvCxnSpPr>
        <p:spPr>
          <a:xfrm>
            <a:off x="1289020" y="2034375"/>
            <a:ext cx="123819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11" name="Овал 20">
            <a:extLst>
              <a:ext uri="{FF2B5EF4-FFF2-40B4-BE49-F238E27FC236}">
                <a16:creationId xmlns:a16="http://schemas.microsoft.com/office/drawing/2014/main" id="{D89DA464-9B34-4D6E-8B4E-7566527315D4}"/>
              </a:ext>
            </a:extLst>
          </p:cNvPr>
          <p:cNvSpPr/>
          <p:nvPr/>
        </p:nvSpPr>
        <p:spPr>
          <a:xfrm>
            <a:off x="1937092" y="1972461"/>
            <a:ext cx="123828" cy="12382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214F9F"/>
              </a:gs>
              <a:gs pos="100000">
                <a:srgbClr val="2F69D0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12" name="Овал 21">
            <a:extLst>
              <a:ext uri="{FF2B5EF4-FFF2-40B4-BE49-F238E27FC236}">
                <a16:creationId xmlns:a16="http://schemas.microsoft.com/office/drawing/2014/main" id="{DA22BACC-F099-4265-B39F-9E3536BF39EC}"/>
              </a:ext>
            </a:extLst>
          </p:cNvPr>
          <p:cNvSpPr/>
          <p:nvPr/>
        </p:nvSpPr>
        <p:spPr>
          <a:xfrm>
            <a:off x="3956032" y="1980316"/>
            <a:ext cx="123828" cy="12382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C5570C"/>
              </a:gs>
              <a:gs pos="100000">
                <a:srgbClr val="FF7414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9EFBFB64-0393-4419-A341-63BAE2ACC6F1}"/>
              </a:ext>
            </a:extLst>
          </p:cNvPr>
          <p:cNvSpPr txBox="1"/>
          <p:nvPr/>
        </p:nvSpPr>
        <p:spPr>
          <a:xfrm>
            <a:off x="3695657" y="2090693"/>
            <a:ext cx="1136937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24 числа</a:t>
            </a:r>
          </a:p>
        </p:txBody>
      </p:sp>
      <p:sp>
        <p:nvSpPr>
          <p:cNvPr id="14" name="Овал 24">
            <a:extLst>
              <a:ext uri="{FF2B5EF4-FFF2-40B4-BE49-F238E27FC236}">
                <a16:creationId xmlns:a16="http://schemas.microsoft.com/office/drawing/2014/main" id="{4E72587A-36C3-4EA2-90A1-5DD0E7FE92C2}"/>
              </a:ext>
            </a:extLst>
          </p:cNvPr>
          <p:cNvSpPr/>
          <p:nvPr/>
        </p:nvSpPr>
        <p:spPr>
          <a:xfrm>
            <a:off x="4488835" y="1980316"/>
            <a:ext cx="123828" cy="12382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214F9F"/>
              </a:gs>
              <a:gs pos="100000">
                <a:srgbClr val="2F69D0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15" name="Овал 25">
            <a:extLst>
              <a:ext uri="{FF2B5EF4-FFF2-40B4-BE49-F238E27FC236}">
                <a16:creationId xmlns:a16="http://schemas.microsoft.com/office/drawing/2014/main" id="{0A1C1CC3-ADA8-4DCB-B326-6850B8685727}"/>
              </a:ext>
            </a:extLst>
          </p:cNvPr>
          <p:cNvSpPr/>
          <p:nvPr/>
        </p:nvSpPr>
        <p:spPr>
          <a:xfrm>
            <a:off x="6947391" y="2047935"/>
            <a:ext cx="123828" cy="12382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214F9F"/>
              </a:gs>
              <a:gs pos="100000">
                <a:srgbClr val="2F69D0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5845EC30-A374-48C3-AD97-2B0564F24DD3}"/>
              </a:ext>
            </a:extLst>
          </p:cNvPr>
          <p:cNvSpPr txBox="1"/>
          <p:nvPr/>
        </p:nvSpPr>
        <p:spPr>
          <a:xfrm>
            <a:off x="2885462" y="1782348"/>
            <a:ext cx="843442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0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июнь</a:t>
            </a: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9A2F3321-CDE1-4AE3-ACD5-078A8256CFD8}"/>
              </a:ext>
            </a:extLst>
          </p:cNvPr>
          <p:cNvSpPr txBox="1"/>
          <p:nvPr/>
        </p:nvSpPr>
        <p:spPr>
          <a:xfrm>
            <a:off x="5593494" y="1774886"/>
            <a:ext cx="843442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0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июль</a:t>
            </a:r>
          </a:p>
        </p:txBody>
      </p:sp>
      <p:cxnSp>
        <p:nvCxnSpPr>
          <p:cNvPr id="18" name="Прямая соединительная линия 27">
            <a:extLst>
              <a:ext uri="{FF2B5EF4-FFF2-40B4-BE49-F238E27FC236}">
                <a16:creationId xmlns:a16="http://schemas.microsoft.com/office/drawing/2014/main" id="{7802A073-75CD-453E-A568-D7D8C12E3295}"/>
              </a:ext>
            </a:extLst>
          </p:cNvPr>
          <p:cNvCxnSpPr/>
          <p:nvPr/>
        </p:nvCxnSpPr>
        <p:spPr>
          <a:xfrm>
            <a:off x="7285875" y="2034375"/>
            <a:ext cx="123828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19" name="Прямая соединительная линия 28">
            <a:extLst>
              <a:ext uri="{FF2B5EF4-FFF2-40B4-BE49-F238E27FC236}">
                <a16:creationId xmlns:a16="http://schemas.microsoft.com/office/drawing/2014/main" id="{C582E29B-B3C7-4EE9-A62B-543C7EB5410E}"/>
              </a:ext>
            </a:extLst>
          </p:cNvPr>
          <p:cNvCxnSpPr/>
          <p:nvPr/>
        </p:nvCxnSpPr>
        <p:spPr>
          <a:xfrm>
            <a:off x="7501902" y="2034375"/>
            <a:ext cx="123819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20" name="Блок-схема: перфолента 34">
            <a:extLst>
              <a:ext uri="{FF2B5EF4-FFF2-40B4-BE49-F238E27FC236}">
                <a16:creationId xmlns:a16="http://schemas.microsoft.com/office/drawing/2014/main" id="{A5AFBD2D-5C5C-4EFD-A171-9CD0EE741198}"/>
              </a:ext>
            </a:extLst>
          </p:cNvPr>
          <p:cNvSpPr/>
          <p:nvPr/>
        </p:nvSpPr>
        <p:spPr>
          <a:xfrm>
            <a:off x="1422943" y="1470080"/>
            <a:ext cx="576062" cy="3600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+- f6 0 f5"/>
              <a:gd name="f16" fmla="*/ f11 f0 1"/>
              <a:gd name="f17" fmla="*/ f12 f0 1"/>
              <a:gd name="f18" fmla="*/ f15 1 5"/>
              <a:gd name="f19" fmla="*/ f15 1 10"/>
              <a:gd name="f20" fmla="*/ f15 1 2"/>
              <a:gd name="f21" fmla="*/ f15 1 20"/>
              <a:gd name="f22" fmla="*/ f15 9 1"/>
              <a:gd name="f23" fmla="*/ f15 4 1"/>
              <a:gd name="f24" fmla="*/ f16 1 f2"/>
              <a:gd name="f25" fmla="*/ f17 1 f2"/>
              <a:gd name="f26" fmla="+- f5 f20 0"/>
              <a:gd name="f27" fmla="*/ f22 1 10"/>
              <a:gd name="f28" fmla="*/ f23 1 5"/>
              <a:gd name="f29" fmla="*/ f19 1 f21"/>
              <a:gd name="f30" fmla="*/ f5 1 f21"/>
              <a:gd name="f31" fmla="*/ f6 1 f21"/>
              <a:gd name="f32" fmla="*/ f18 1 f21"/>
              <a:gd name="f33" fmla="+- f24 0 f1"/>
              <a:gd name="f34" fmla="+- f25 0 f1"/>
              <a:gd name="f35" fmla="*/ f26 1 f21"/>
              <a:gd name="f36" fmla="*/ f27 1 f21"/>
              <a:gd name="f37" fmla="*/ f28 1 f21"/>
              <a:gd name="f38" fmla="*/ f30 f13 1"/>
              <a:gd name="f39" fmla="*/ f31 f13 1"/>
              <a:gd name="f40" fmla="*/ f32 f14 1"/>
              <a:gd name="f41" fmla="*/ f29 f14 1"/>
              <a:gd name="f42" fmla="*/ f37 f14 1"/>
              <a:gd name="f43" fmla="*/ f35 f13 1"/>
              <a:gd name="f44" fmla="*/ f3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3" y="f41"/>
              </a:cxn>
              <a:cxn ang="f34">
                <a:pos x="f43" y="f44"/>
              </a:cxn>
            </a:cxnLst>
            <a:rect l="f38" t="f40" r="f39" b="f42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noFill/>
          <a:ln w="38103" cap="flat">
            <a:solidFill>
              <a:srgbClr val="4472C4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1" i="0" u="none" strike="noStrike" kern="1200" cap="none" spc="0" baseline="0">
                <a:solidFill>
                  <a:srgbClr val="203864"/>
                </a:solidFill>
                <a:uFillTx/>
                <a:latin typeface="Calibri" pitchFamily="34"/>
                <a:ea typeface="DejaVu Sans"/>
                <a:cs typeface="Calibri" pitchFamily="34"/>
              </a:rPr>
              <a:t>2023</a:t>
            </a: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54A2128B-D1E5-4BE2-B504-4CC60E0B63E1}"/>
              </a:ext>
            </a:extLst>
          </p:cNvPr>
          <p:cNvSpPr txBox="1"/>
          <p:nvPr/>
        </p:nvSpPr>
        <p:spPr>
          <a:xfrm>
            <a:off x="3915497" y="1071183"/>
            <a:ext cx="1253084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Выплата аванса</a:t>
            </a:r>
          </a:p>
        </p:txBody>
      </p:sp>
      <p:sp>
        <p:nvSpPr>
          <p:cNvPr id="22" name="Овал 39">
            <a:extLst>
              <a:ext uri="{FF2B5EF4-FFF2-40B4-BE49-F238E27FC236}">
                <a16:creationId xmlns:a16="http://schemas.microsoft.com/office/drawing/2014/main" id="{8CDE413B-D49C-47BA-9769-9D1458D366D6}"/>
              </a:ext>
            </a:extLst>
          </p:cNvPr>
          <p:cNvSpPr/>
          <p:nvPr/>
        </p:nvSpPr>
        <p:spPr>
          <a:xfrm>
            <a:off x="6544287" y="1980316"/>
            <a:ext cx="123828" cy="12382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C5570C"/>
              </a:gs>
              <a:gs pos="100000">
                <a:srgbClr val="FF7414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23" name="TextBox 40">
            <a:extLst>
              <a:ext uri="{FF2B5EF4-FFF2-40B4-BE49-F238E27FC236}">
                <a16:creationId xmlns:a16="http://schemas.microsoft.com/office/drawing/2014/main" id="{46A3981E-9DE9-4EA6-9E0D-37CA4CCBFB1C}"/>
              </a:ext>
            </a:extLst>
          </p:cNvPr>
          <p:cNvSpPr txBox="1"/>
          <p:nvPr/>
        </p:nvSpPr>
        <p:spPr>
          <a:xfrm>
            <a:off x="6329175" y="2094332"/>
            <a:ext cx="1136937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28 числа</a:t>
            </a:r>
          </a:p>
        </p:txBody>
      </p:sp>
      <p:sp>
        <p:nvSpPr>
          <p:cNvPr id="24" name="TextBox 42">
            <a:extLst>
              <a:ext uri="{FF2B5EF4-FFF2-40B4-BE49-F238E27FC236}">
                <a16:creationId xmlns:a16="http://schemas.microsoft.com/office/drawing/2014/main" id="{FE170032-2D16-4724-A098-9A8E00453B54}"/>
              </a:ext>
            </a:extLst>
          </p:cNvPr>
          <p:cNvSpPr txBox="1"/>
          <p:nvPr/>
        </p:nvSpPr>
        <p:spPr>
          <a:xfrm>
            <a:off x="6453734" y="1052803"/>
            <a:ext cx="1253084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Перечисление НДФЛ</a:t>
            </a:r>
          </a:p>
        </p:txBody>
      </p:sp>
      <p:sp>
        <p:nvSpPr>
          <p:cNvPr id="25" name="Овал 45">
            <a:extLst>
              <a:ext uri="{FF2B5EF4-FFF2-40B4-BE49-F238E27FC236}">
                <a16:creationId xmlns:a16="http://schemas.microsoft.com/office/drawing/2014/main" id="{669A3C7B-12F3-464A-BDFA-27180D6AAE5F}"/>
              </a:ext>
            </a:extLst>
          </p:cNvPr>
          <p:cNvSpPr/>
          <p:nvPr/>
        </p:nvSpPr>
        <p:spPr>
          <a:xfrm>
            <a:off x="6009071" y="1980316"/>
            <a:ext cx="123828" cy="12382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C5570C"/>
              </a:gs>
              <a:gs pos="100000">
                <a:srgbClr val="FF7414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26" name="TextBox 47">
            <a:extLst>
              <a:ext uri="{FF2B5EF4-FFF2-40B4-BE49-F238E27FC236}">
                <a16:creationId xmlns:a16="http://schemas.microsoft.com/office/drawing/2014/main" id="{AC04F4EE-A40C-4D25-9E4D-1F3EBF359AC1}"/>
              </a:ext>
            </a:extLst>
          </p:cNvPr>
          <p:cNvSpPr txBox="1"/>
          <p:nvPr/>
        </p:nvSpPr>
        <p:spPr>
          <a:xfrm>
            <a:off x="5940582" y="2487168"/>
            <a:ext cx="1253084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Подача Уведомления</a:t>
            </a:r>
          </a:p>
        </p:txBody>
      </p:sp>
      <p:sp>
        <p:nvSpPr>
          <p:cNvPr id="27" name="TextBox 48">
            <a:extLst>
              <a:ext uri="{FF2B5EF4-FFF2-40B4-BE49-F238E27FC236}">
                <a16:creationId xmlns:a16="http://schemas.microsoft.com/office/drawing/2014/main" id="{50E61811-F9BC-4C83-AF72-8C24BD416178}"/>
              </a:ext>
            </a:extLst>
          </p:cNvPr>
          <p:cNvSpPr txBox="1"/>
          <p:nvPr/>
        </p:nvSpPr>
        <p:spPr>
          <a:xfrm>
            <a:off x="5241569" y="2079080"/>
            <a:ext cx="1392137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25 числа</a:t>
            </a:r>
          </a:p>
        </p:txBody>
      </p:sp>
      <p:sp>
        <p:nvSpPr>
          <p:cNvPr id="28" name="Прямоугольник 51">
            <a:extLst>
              <a:ext uri="{FF2B5EF4-FFF2-40B4-BE49-F238E27FC236}">
                <a16:creationId xmlns:a16="http://schemas.microsoft.com/office/drawing/2014/main" id="{25FE9B03-A1F1-464C-B0CE-9923231ED612}"/>
              </a:ext>
            </a:extLst>
          </p:cNvPr>
          <p:cNvSpPr/>
          <p:nvPr/>
        </p:nvSpPr>
        <p:spPr>
          <a:xfrm>
            <a:off x="5440954" y="4005190"/>
            <a:ext cx="2236933" cy="182907"/>
          </a:xfrm>
          <a:prstGeom prst="rect">
            <a:avLst/>
          </a:prstGeom>
          <a:blipFill>
            <a:blip r:embed="rId3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cxnSp>
        <p:nvCxnSpPr>
          <p:cNvPr id="29" name="Прямая соединительная линия 52">
            <a:extLst>
              <a:ext uri="{FF2B5EF4-FFF2-40B4-BE49-F238E27FC236}">
                <a16:creationId xmlns:a16="http://schemas.microsoft.com/office/drawing/2014/main" id="{05D1C237-43D8-439D-AC7C-7EFFB316DD8C}"/>
              </a:ext>
            </a:extLst>
          </p:cNvPr>
          <p:cNvCxnSpPr/>
          <p:nvPr/>
        </p:nvCxnSpPr>
        <p:spPr>
          <a:xfrm flipV="1">
            <a:off x="4719017" y="4210903"/>
            <a:ext cx="0" cy="504054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cxnSp>
      <p:sp>
        <p:nvSpPr>
          <p:cNvPr id="30" name="Прямоугольник 53">
            <a:extLst>
              <a:ext uri="{FF2B5EF4-FFF2-40B4-BE49-F238E27FC236}">
                <a16:creationId xmlns:a16="http://schemas.microsoft.com/office/drawing/2014/main" id="{9CF37C88-3ADA-44B9-8F51-FC434E157673}"/>
              </a:ext>
            </a:extLst>
          </p:cNvPr>
          <p:cNvSpPr/>
          <p:nvPr/>
        </p:nvSpPr>
        <p:spPr>
          <a:xfrm>
            <a:off x="2065492" y="4006653"/>
            <a:ext cx="3228801" cy="182907"/>
          </a:xfrm>
          <a:prstGeom prst="rect">
            <a:avLst/>
          </a:prstGeom>
          <a:blipFill>
            <a:blip r:embed="rId3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cxnSp>
        <p:nvCxnSpPr>
          <p:cNvPr id="31" name="Прямая соединительная линия 54">
            <a:extLst>
              <a:ext uri="{FF2B5EF4-FFF2-40B4-BE49-F238E27FC236}">
                <a16:creationId xmlns:a16="http://schemas.microsoft.com/office/drawing/2014/main" id="{8F470775-9371-4DE0-91FB-7D717AE48836}"/>
              </a:ext>
            </a:extLst>
          </p:cNvPr>
          <p:cNvCxnSpPr/>
          <p:nvPr/>
        </p:nvCxnSpPr>
        <p:spPr>
          <a:xfrm flipV="1">
            <a:off x="5364089" y="3706849"/>
            <a:ext cx="0" cy="504054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32" name="Прямая соединительная линия 55">
            <a:extLst>
              <a:ext uri="{FF2B5EF4-FFF2-40B4-BE49-F238E27FC236}">
                <a16:creationId xmlns:a16="http://schemas.microsoft.com/office/drawing/2014/main" id="{B46751AB-6F37-45AC-9425-0D723BB31060}"/>
              </a:ext>
            </a:extLst>
          </p:cNvPr>
          <p:cNvCxnSpPr/>
          <p:nvPr/>
        </p:nvCxnSpPr>
        <p:spPr>
          <a:xfrm flipV="1">
            <a:off x="4060566" y="3706849"/>
            <a:ext cx="0" cy="504054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33" name="Прямая соединительная линия 56">
            <a:extLst>
              <a:ext uri="{FF2B5EF4-FFF2-40B4-BE49-F238E27FC236}">
                <a16:creationId xmlns:a16="http://schemas.microsoft.com/office/drawing/2014/main" id="{890D2DAD-F14C-44E5-B543-4C50F5E042A9}"/>
              </a:ext>
            </a:extLst>
          </p:cNvPr>
          <p:cNvCxnSpPr/>
          <p:nvPr/>
        </p:nvCxnSpPr>
        <p:spPr>
          <a:xfrm>
            <a:off x="2041626" y="3633880"/>
            <a:ext cx="0" cy="562091"/>
          </a:xfrm>
          <a:prstGeom prst="straightConnector1">
            <a:avLst/>
          </a:prstGeom>
          <a:noFill/>
          <a:ln w="38103" cap="flat">
            <a:solidFill>
              <a:srgbClr val="4472C4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34" name="Прямая соединительная линия 58">
            <a:extLst>
              <a:ext uri="{FF2B5EF4-FFF2-40B4-BE49-F238E27FC236}">
                <a16:creationId xmlns:a16="http://schemas.microsoft.com/office/drawing/2014/main" id="{8743C405-C3CA-44F8-B960-FB40021C29C3}"/>
              </a:ext>
            </a:extLst>
          </p:cNvPr>
          <p:cNvCxnSpPr/>
          <p:nvPr/>
        </p:nvCxnSpPr>
        <p:spPr>
          <a:xfrm>
            <a:off x="1763685" y="4210903"/>
            <a:ext cx="5472611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35" name="Прямая соединительная линия 59">
            <a:extLst>
              <a:ext uri="{FF2B5EF4-FFF2-40B4-BE49-F238E27FC236}">
                <a16:creationId xmlns:a16="http://schemas.microsoft.com/office/drawing/2014/main" id="{10D82FE3-7A9A-4356-A19F-771C8CD47DB2}"/>
              </a:ext>
            </a:extLst>
          </p:cNvPr>
          <p:cNvCxnSpPr/>
          <p:nvPr/>
        </p:nvCxnSpPr>
        <p:spPr>
          <a:xfrm>
            <a:off x="1547667" y="4210903"/>
            <a:ext cx="123819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36" name="Прямая соединительная линия 60">
            <a:extLst>
              <a:ext uri="{FF2B5EF4-FFF2-40B4-BE49-F238E27FC236}">
                <a16:creationId xmlns:a16="http://schemas.microsoft.com/office/drawing/2014/main" id="{433AA17D-B9C9-49A7-A19C-8B480129D90E}"/>
              </a:ext>
            </a:extLst>
          </p:cNvPr>
          <p:cNvCxnSpPr/>
          <p:nvPr/>
        </p:nvCxnSpPr>
        <p:spPr>
          <a:xfrm>
            <a:off x="1331640" y="4210903"/>
            <a:ext cx="123828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37" name="Овал 61">
            <a:extLst>
              <a:ext uri="{FF2B5EF4-FFF2-40B4-BE49-F238E27FC236}">
                <a16:creationId xmlns:a16="http://schemas.microsoft.com/office/drawing/2014/main" id="{D12A8A48-882A-421B-8F27-1FE08DEF686A}"/>
              </a:ext>
            </a:extLst>
          </p:cNvPr>
          <p:cNvSpPr/>
          <p:nvPr/>
        </p:nvSpPr>
        <p:spPr>
          <a:xfrm>
            <a:off x="1979712" y="4134057"/>
            <a:ext cx="123828" cy="12382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214F9F"/>
              </a:gs>
              <a:gs pos="100000">
                <a:srgbClr val="2F69D0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38" name="Овал 62">
            <a:extLst>
              <a:ext uri="{FF2B5EF4-FFF2-40B4-BE49-F238E27FC236}">
                <a16:creationId xmlns:a16="http://schemas.microsoft.com/office/drawing/2014/main" id="{42168804-1E05-4AD1-80B2-23611A747FE2}"/>
              </a:ext>
            </a:extLst>
          </p:cNvPr>
          <p:cNvSpPr/>
          <p:nvPr/>
        </p:nvSpPr>
        <p:spPr>
          <a:xfrm>
            <a:off x="3998652" y="4156853"/>
            <a:ext cx="123828" cy="12382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C5570C"/>
              </a:gs>
              <a:gs pos="100000">
                <a:srgbClr val="FF7414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39" name="TextBox 63">
            <a:extLst>
              <a:ext uri="{FF2B5EF4-FFF2-40B4-BE49-F238E27FC236}">
                <a16:creationId xmlns:a16="http://schemas.microsoft.com/office/drawing/2014/main" id="{6A3093C1-CF23-4282-B0AF-FDDBD2C77B23}"/>
              </a:ext>
            </a:extLst>
          </p:cNvPr>
          <p:cNvSpPr txBox="1"/>
          <p:nvPr/>
        </p:nvSpPr>
        <p:spPr>
          <a:xfrm>
            <a:off x="3376065" y="4280681"/>
            <a:ext cx="1499149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21числа</a:t>
            </a:r>
          </a:p>
        </p:txBody>
      </p:sp>
      <p:sp>
        <p:nvSpPr>
          <p:cNvPr id="40" name="Овал 64">
            <a:extLst>
              <a:ext uri="{FF2B5EF4-FFF2-40B4-BE49-F238E27FC236}">
                <a16:creationId xmlns:a16="http://schemas.microsoft.com/office/drawing/2014/main" id="{3FEDBE03-8A3D-41D4-8193-75F0D5ED145B}"/>
              </a:ext>
            </a:extLst>
          </p:cNvPr>
          <p:cNvSpPr/>
          <p:nvPr/>
        </p:nvSpPr>
        <p:spPr>
          <a:xfrm>
            <a:off x="5305714" y="4148897"/>
            <a:ext cx="123828" cy="12382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214F9F"/>
              </a:gs>
              <a:gs pos="100000">
                <a:srgbClr val="2F69D0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41" name="TextBox 66">
            <a:extLst>
              <a:ext uri="{FF2B5EF4-FFF2-40B4-BE49-F238E27FC236}">
                <a16:creationId xmlns:a16="http://schemas.microsoft.com/office/drawing/2014/main" id="{A5993701-CCD8-491D-86A3-11C3363EAE36}"/>
              </a:ext>
            </a:extLst>
          </p:cNvPr>
          <p:cNvSpPr txBox="1"/>
          <p:nvPr/>
        </p:nvSpPr>
        <p:spPr>
          <a:xfrm>
            <a:off x="3313639" y="3958876"/>
            <a:ext cx="843442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0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июль</a:t>
            </a:r>
          </a:p>
        </p:txBody>
      </p:sp>
      <p:sp>
        <p:nvSpPr>
          <p:cNvPr id="42" name="TextBox 67">
            <a:extLst>
              <a:ext uri="{FF2B5EF4-FFF2-40B4-BE49-F238E27FC236}">
                <a16:creationId xmlns:a16="http://schemas.microsoft.com/office/drawing/2014/main" id="{3B44C5EB-2F3A-4F07-951F-EB6DED0373F5}"/>
              </a:ext>
            </a:extLst>
          </p:cNvPr>
          <p:cNvSpPr txBox="1"/>
          <p:nvPr/>
        </p:nvSpPr>
        <p:spPr>
          <a:xfrm>
            <a:off x="6304495" y="3961967"/>
            <a:ext cx="843442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0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август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00" b="0" i="1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cxnSp>
        <p:nvCxnSpPr>
          <p:cNvPr id="43" name="Прямая соединительная линия 68">
            <a:extLst>
              <a:ext uri="{FF2B5EF4-FFF2-40B4-BE49-F238E27FC236}">
                <a16:creationId xmlns:a16="http://schemas.microsoft.com/office/drawing/2014/main" id="{52FA408E-6322-453F-8BDD-0A067FBF57D2}"/>
              </a:ext>
            </a:extLst>
          </p:cNvPr>
          <p:cNvCxnSpPr/>
          <p:nvPr/>
        </p:nvCxnSpPr>
        <p:spPr>
          <a:xfrm>
            <a:off x="7328495" y="4210903"/>
            <a:ext cx="123828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44" name="Прямая соединительная линия 69">
            <a:extLst>
              <a:ext uri="{FF2B5EF4-FFF2-40B4-BE49-F238E27FC236}">
                <a16:creationId xmlns:a16="http://schemas.microsoft.com/office/drawing/2014/main" id="{E48587B1-88CE-449B-87D9-387FACB171BA}"/>
              </a:ext>
            </a:extLst>
          </p:cNvPr>
          <p:cNvCxnSpPr/>
          <p:nvPr/>
        </p:nvCxnSpPr>
        <p:spPr>
          <a:xfrm>
            <a:off x="7544522" y="4210903"/>
            <a:ext cx="123819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45" name="Блок-схема: перфолента 70">
            <a:extLst>
              <a:ext uri="{FF2B5EF4-FFF2-40B4-BE49-F238E27FC236}">
                <a16:creationId xmlns:a16="http://schemas.microsoft.com/office/drawing/2014/main" id="{B0C418DD-7DBC-4AB3-8197-F91E4878F8FE}"/>
              </a:ext>
            </a:extLst>
          </p:cNvPr>
          <p:cNvSpPr/>
          <p:nvPr/>
        </p:nvSpPr>
        <p:spPr>
          <a:xfrm>
            <a:off x="1465563" y="3440777"/>
            <a:ext cx="576062" cy="3600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+- f6 0 f5"/>
              <a:gd name="f16" fmla="*/ f11 f0 1"/>
              <a:gd name="f17" fmla="*/ f12 f0 1"/>
              <a:gd name="f18" fmla="*/ f15 1 5"/>
              <a:gd name="f19" fmla="*/ f15 1 10"/>
              <a:gd name="f20" fmla="*/ f15 1 2"/>
              <a:gd name="f21" fmla="*/ f15 1 20"/>
              <a:gd name="f22" fmla="*/ f15 9 1"/>
              <a:gd name="f23" fmla="*/ f15 4 1"/>
              <a:gd name="f24" fmla="*/ f16 1 f2"/>
              <a:gd name="f25" fmla="*/ f17 1 f2"/>
              <a:gd name="f26" fmla="+- f5 f20 0"/>
              <a:gd name="f27" fmla="*/ f22 1 10"/>
              <a:gd name="f28" fmla="*/ f23 1 5"/>
              <a:gd name="f29" fmla="*/ f19 1 f21"/>
              <a:gd name="f30" fmla="*/ f5 1 f21"/>
              <a:gd name="f31" fmla="*/ f6 1 f21"/>
              <a:gd name="f32" fmla="*/ f18 1 f21"/>
              <a:gd name="f33" fmla="+- f24 0 f1"/>
              <a:gd name="f34" fmla="+- f25 0 f1"/>
              <a:gd name="f35" fmla="*/ f26 1 f21"/>
              <a:gd name="f36" fmla="*/ f27 1 f21"/>
              <a:gd name="f37" fmla="*/ f28 1 f21"/>
              <a:gd name="f38" fmla="*/ f30 f13 1"/>
              <a:gd name="f39" fmla="*/ f31 f13 1"/>
              <a:gd name="f40" fmla="*/ f32 f14 1"/>
              <a:gd name="f41" fmla="*/ f29 f14 1"/>
              <a:gd name="f42" fmla="*/ f37 f14 1"/>
              <a:gd name="f43" fmla="*/ f35 f13 1"/>
              <a:gd name="f44" fmla="*/ f3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3" y="f41"/>
              </a:cxn>
              <a:cxn ang="f34">
                <a:pos x="f43" y="f44"/>
              </a:cxn>
            </a:cxnLst>
            <a:rect l="f38" t="f40" r="f39" b="f42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noFill/>
          <a:ln w="38103" cap="flat">
            <a:solidFill>
              <a:srgbClr val="4472C4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1" i="0" u="none" strike="noStrike" kern="1200" cap="none" spc="0" baseline="0">
                <a:solidFill>
                  <a:srgbClr val="203864"/>
                </a:solidFill>
                <a:uFillTx/>
                <a:latin typeface="Calibri" pitchFamily="34"/>
                <a:ea typeface="DejaVu Sans"/>
                <a:cs typeface="Calibri" pitchFamily="34"/>
              </a:rPr>
              <a:t>2023</a:t>
            </a:r>
          </a:p>
        </p:txBody>
      </p:sp>
      <p:sp>
        <p:nvSpPr>
          <p:cNvPr id="46" name="TextBox 71">
            <a:extLst>
              <a:ext uri="{FF2B5EF4-FFF2-40B4-BE49-F238E27FC236}">
                <a16:creationId xmlns:a16="http://schemas.microsoft.com/office/drawing/2014/main" id="{81183B06-D4E2-4578-BD00-75C8658D9ED4}"/>
              </a:ext>
            </a:extLst>
          </p:cNvPr>
          <p:cNvSpPr txBox="1"/>
          <p:nvPr/>
        </p:nvSpPr>
        <p:spPr>
          <a:xfrm>
            <a:off x="3958117" y="3247720"/>
            <a:ext cx="1253084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Выплата аванса</a:t>
            </a:r>
          </a:p>
        </p:txBody>
      </p:sp>
      <p:sp>
        <p:nvSpPr>
          <p:cNvPr id="47" name="TextBox 73">
            <a:extLst>
              <a:ext uri="{FF2B5EF4-FFF2-40B4-BE49-F238E27FC236}">
                <a16:creationId xmlns:a16="http://schemas.microsoft.com/office/drawing/2014/main" id="{E86E5F0B-F210-4263-BB11-F82D8B7DC753}"/>
              </a:ext>
            </a:extLst>
          </p:cNvPr>
          <p:cNvSpPr txBox="1"/>
          <p:nvPr/>
        </p:nvSpPr>
        <p:spPr>
          <a:xfrm>
            <a:off x="5117622" y="4279035"/>
            <a:ext cx="1136937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28 числа</a:t>
            </a:r>
          </a:p>
        </p:txBody>
      </p:sp>
      <p:sp>
        <p:nvSpPr>
          <p:cNvPr id="48" name="TextBox 74">
            <a:extLst>
              <a:ext uri="{FF2B5EF4-FFF2-40B4-BE49-F238E27FC236}">
                <a16:creationId xmlns:a16="http://schemas.microsoft.com/office/drawing/2014/main" id="{D6706E50-AF65-45DB-9936-425FA0F1A8C8}"/>
              </a:ext>
            </a:extLst>
          </p:cNvPr>
          <p:cNvSpPr txBox="1"/>
          <p:nvPr/>
        </p:nvSpPr>
        <p:spPr>
          <a:xfrm>
            <a:off x="5200649" y="3248387"/>
            <a:ext cx="1253084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Перечисление НДФЛ</a:t>
            </a:r>
          </a:p>
        </p:txBody>
      </p:sp>
      <p:sp>
        <p:nvSpPr>
          <p:cNvPr id="49" name="Овал 75">
            <a:extLst>
              <a:ext uri="{FF2B5EF4-FFF2-40B4-BE49-F238E27FC236}">
                <a16:creationId xmlns:a16="http://schemas.microsoft.com/office/drawing/2014/main" id="{B55785BD-E817-4399-B65F-3E147AC02BBA}"/>
              </a:ext>
            </a:extLst>
          </p:cNvPr>
          <p:cNvSpPr/>
          <p:nvPr/>
        </p:nvSpPr>
        <p:spPr>
          <a:xfrm>
            <a:off x="4673873" y="4158782"/>
            <a:ext cx="123828" cy="12382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C5570C"/>
              </a:gs>
              <a:gs pos="100000">
                <a:srgbClr val="FF7414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50" name="TextBox 76">
            <a:extLst>
              <a:ext uri="{FF2B5EF4-FFF2-40B4-BE49-F238E27FC236}">
                <a16:creationId xmlns:a16="http://schemas.microsoft.com/office/drawing/2014/main" id="{87622A5C-CC59-41C0-844C-6785A954B977}"/>
              </a:ext>
            </a:extLst>
          </p:cNvPr>
          <p:cNvSpPr txBox="1"/>
          <p:nvPr/>
        </p:nvSpPr>
        <p:spPr>
          <a:xfrm>
            <a:off x="4584664" y="4685047"/>
            <a:ext cx="1253084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Подача Уведомления</a:t>
            </a:r>
          </a:p>
        </p:txBody>
      </p:sp>
      <p:sp>
        <p:nvSpPr>
          <p:cNvPr id="51" name="TextBox 77">
            <a:extLst>
              <a:ext uri="{FF2B5EF4-FFF2-40B4-BE49-F238E27FC236}">
                <a16:creationId xmlns:a16="http://schemas.microsoft.com/office/drawing/2014/main" id="{D09404A9-2353-4B8D-9FE9-AE97DB651EFD}"/>
              </a:ext>
            </a:extLst>
          </p:cNvPr>
          <p:cNvSpPr txBox="1"/>
          <p:nvPr/>
        </p:nvSpPr>
        <p:spPr>
          <a:xfrm>
            <a:off x="4211964" y="4276712"/>
            <a:ext cx="1031735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25 числа</a:t>
            </a:r>
          </a:p>
        </p:txBody>
      </p:sp>
      <p:sp>
        <p:nvSpPr>
          <p:cNvPr id="52" name="Прямоугольник 1">
            <a:extLst>
              <a:ext uri="{FF2B5EF4-FFF2-40B4-BE49-F238E27FC236}">
                <a16:creationId xmlns:a16="http://schemas.microsoft.com/office/drawing/2014/main" id="{C62CE6D7-4F85-4E42-A5CD-4DCCE84E5D53}"/>
              </a:ext>
            </a:extLst>
          </p:cNvPr>
          <p:cNvSpPr/>
          <p:nvPr/>
        </p:nvSpPr>
        <p:spPr>
          <a:xfrm flipV="1">
            <a:off x="-3474" y="574526"/>
            <a:ext cx="9147474" cy="472991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3" name="TextBox 2">
            <a:extLst>
              <a:ext uri="{FF2B5EF4-FFF2-40B4-BE49-F238E27FC236}">
                <a16:creationId xmlns:a16="http://schemas.microsoft.com/office/drawing/2014/main" id="{D0691C4A-EC44-423C-A2F2-667321799200}"/>
              </a:ext>
            </a:extLst>
          </p:cNvPr>
          <p:cNvSpPr txBox="1"/>
          <p:nvPr/>
        </p:nvSpPr>
        <p:spPr>
          <a:xfrm>
            <a:off x="181654" y="964262"/>
            <a:ext cx="1512170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ПРИМЕР 1</a:t>
            </a:r>
          </a:p>
        </p:txBody>
      </p:sp>
      <p:sp>
        <p:nvSpPr>
          <p:cNvPr id="54" name="TextBox 3">
            <a:extLst>
              <a:ext uri="{FF2B5EF4-FFF2-40B4-BE49-F238E27FC236}">
                <a16:creationId xmlns:a16="http://schemas.microsoft.com/office/drawing/2014/main" id="{C6502448-D198-4F70-9107-97070E47EFE1}"/>
              </a:ext>
            </a:extLst>
          </p:cNvPr>
          <p:cNvSpPr txBox="1"/>
          <p:nvPr/>
        </p:nvSpPr>
        <p:spPr>
          <a:xfrm>
            <a:off x="-3474" y="646883"/>
            <a:ext cx="91440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16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14.07.2022 № 263-ФЗ</a:t>
            </a:r>
          </a:p>
        </p:txBody>
      </p:sp>
      <p:sp>
        <p:nvSpPr>
          <p:cNvPr id="55" name="TextBox 6">
            <a:extLst>
              <a:ext uri="{FF2B5EF4-FFF2-40B4-BE49-F238E27FC236}">
                <a16:creationId xmlns:a16="http://schemas.microsoft.com/office/drawing/2014/main" id="{95A9AA39-AFD5-41C5-A5C3-AF03ED3DF816}"/>
              </a:ext>
            </a:extLst>
          </p:cNvPr>
          <p:cNvSpPr txBox="1"/>
          <p:nvPr/>
        </p:nvSpPr>
        <p:spPr>
          <a:xfrm>
            <a:off x="181654" y="3016139"/>
            <a:ext cx="1512170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ПРИМЕР 2</a:t>
            </a:r>
          </a:p>
        </p:txBody>
      </p:sp>
      <p:cxnSp>
        <p:nvCxnSpPr>
          <p:cNvPr id="56" name="Прямая соединительная линия 9">
            <a:extLst>
              <a:ext uri="{FF2B5EF4-FFF2-40B4-BE49-F238E27FC236}">
                <a16:creationId xmlns:a16="http://schemas.microsoft.com/office/drawing/2014/main" id="{74CF33B9-1905-42F0-B476-6BE506FE52FA}"/>
              </a:ext>
            </a:extLst>
          </p:cNvPr>
          <p:cNvCxnSpPr/>
          <p:nvPr/>
        </p:nvCxnSpPr>
        <p:spPr>
          <a:xfrm flipH="1" flipV="1">
            <a:off x="0" y="2936037"/>
            <a:ext cx="9144000" cy="72009"/>
          </a:xfrm>
          <a:prstGeom prst="straightConnector1">
            <a:avLst/>
          </a:prstGeom>
          <a:noFill/>
          <a:ln w="25402" cap="flat">
            <a:solidFill>
              <a:srgbClr val="70AD47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A78573F8-C8B6-4280-ACE5-AE168DE38202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4A640B3-0BD9-4523-8998-62A3B0D65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8883DBE9-2545-4EB0-8C12-4378EB486E24}"/>
              </a:ext>
            </a:extLst>
          </p:cNvPr>
          <p:cNvSpPr txBox="1"/>
          <p:nvPr/>
        </p:nvSpPr>
        <p:spPr>
          <a:xfrm>
            <a:off x="1143000" y="628650"/>
            <a:ext cx="6858000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ED2027"/>
                </a:solidFill>
                <a:uFillTx/>
                <a:latin typeface="Arial"/>
                <a:ea typeface="DejaVu Sans"/>
                <a:cs typeface="Calibri" pitchFamily="34"/>
              </a:rPr>
              <a:t>Налоговые агенты. Ключевые события 2023</a:t>
            </a:r>
            <a:endParaRPr lang="ru-RU" sz="1350" b="1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92B5E4DB-D481-4722-BD6E-4F4650DF72A7}"/>
              </a:ext>
            </a:extLst>
          </p:cNvPr>
          <p:cNvGraphicFramePr>
            <a:graphicFrameLocks noGrp="1"/>
          </p:cNvGraphicFramePr>
          <p:nvPr/>
        </p:nvGraphicFramePr>
        <p:xfrm>
          <a:off x="3293266" y="970361"/>
          <a:ext cx="4536282" cy="4110290"/>
        </p:xfrm>
        <a:graphic>
          <a:graphicData uri="http://schemas.openxmlformats.org/drawingml/2006/table">
            <a:tbl>
              <a:tblPr>
                <a:effectLst/>
                <a:tableStyleId>{21E4AEA4-8DFA-4A89-87EB-49C32662AFE0}</a:tableStyleId>
              </a:tblPr>
              <a:tblGrid>
                <a:gridCol w="689055">
                  <a:extLst>
                    <a:ext uri="{9D8B030D-6E8A-4147-A177-3AD203B41FA5}">
                      <a16:colId xmlns:a16="http://schemas.microsoft.com/office/drawing/2014/main" val="3463893601"/>
                    </a:ext>
                  </a:extLst>
                </a:gridCol>
                <a:gridCol w="918743">
                  <a:extLst>
                    <a:ext uri="{9D8B030D-6E8A-4147-A177-3AD203B41FA5}">
                      <a16:colId xmlns:a16="http://schemas.microsoft.com/office/drawing/2014/main" val="3438824685"/>
                    </a:ext>
                  </a:extLst>
                </a:gridCol>
                <a:gridCol w="1436284">
                  <a:extLst>
                    <a:ext uri="{9D8B030D-6E8A-4147-A177-3AD203B41FA5}">
                      <a16:colId xmlns:a16="http://schemas.microsoft.com/office/drawing/2014/main" val="3627527310"/>
                    </a:ext>
                  </a:extLst>
                </a:gridCol>
                <a:gridCol w="1492200">
                  <a:extLst>
                    <a:ext uri="{9D8B030D-6E8A-4147-A177-3AD203B41FA5}">
                      <a16:colId xmlns:a16="http://schemas.microsoft.com/office/drawing/2014/main" val="3734407880"/>
                    </a:ext>
                  </a:extLst>
                </a:gridCol>
              </a:tblGrid>
              <a:tr h="17903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b="1" u="none" strike="noStrike"/>
                        <a:t>Дата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b="1" u="none" strike="noStrike"/>
                        <a:t>Событие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b="1" u="none" strike="noStrike"/>
                        <a:t>Период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b="1" u="none" strike="noStrike"/>
                        <a:t>Платежное поручение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072369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25.01.2023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Уведомление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01.01.2023-22.01.2023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5294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30.01.2023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Уплата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01.01.2023-22.01.2023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МС.01.2023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0865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27.02.2023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Уведомление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23.01.2023-22.02.2023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extLst>
                  <a:ext uri="{0D108BD9-81ED-4DB2-BD59-A6C34878D82A}">
                    <a16:rowId xmlns:a16="http://schemas.microsoft.com/office/drawing/2014/main" val="645559872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27.02.2023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6-НДФЛ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2022 г.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extLst>
                  <a:ext uri="{0D108BD9-81ED-4DB2-BD59-A6C34878D82A}">
                    <a16:rowId xmlns:a16="http://schemas.microsoft.com/office/drawing/2014/main" val="795762789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28.02.2023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Уплата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23.01.2023-22.02.2023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МС.02.2023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extLst>
                  <a:ext uri="{0D108BD9-81ED-4DB2-BD59-A6C34878D82A}">
                    <a16:rowId xmlns:a16="http://schemas.microsoft.com/office/drawing/2014/main" val="465570600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27.03.2023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Уведомление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23.02.2023-22.03.2023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334036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28.03.2023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Уплата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23.02.2023-22.03.2023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МС.03.2023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44280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25.04.2023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Уведомление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23.03.2023-22.04.2023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extLst>
                  <a:ext uri="{0D108BD9-81ED-4DB2-BD59-A6C34878D82A}">
                    <a16:rowId xmlns:a16="http://schemas.microsoft.com/office/drawing/2014/main" val="3835265261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25.04.2023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6-НДФЛ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1 квартал 2023 г.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extLst>
                  <a:ext uri="{0D108BD9-81ED-4DB2-BD59-A6C34878D82A}">
                    <a16:rowId xmlns:a16="http://schemas.microsoft.com/office/drawing/2014/main" val="1372353915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28.04.2023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Уплата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23.03.2023-22.04.2023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МС.04.2023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extLst>
                  <a:ext uri="{0D108BD9-81ED-4DB2-BD59-A6C34878D82A}">
                    <a16:rowId xmlns:a16="http://schemas.microsoft.com/office/drawing/2014/main" val="3146209187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25.05.2023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Уведомление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23.04.2023-22.05.2023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983057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29.05.2023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Уплата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23.04.2023-22.05.2023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МС.05.2023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10049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26.06.2023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Уведомление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23.05.2023-22.06.2023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extLst>
                  <a:ext uri="{0D108BD9-81ED-4DB2-BD59-A6C34878D82A}">
                    <a16:rowId xmlns:a16="http://schemas.microsoft.com/office/drawing/2014/main" val="2703995092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28.06.2023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Уплата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23.05.2023-22.06.2023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МС.06.2023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extLst>
                  <a:ext uri="{0D108BD9-81ED-4DB2-BD59-A6C34878D82A}">
                    <a16:rowId xmlns:a16="http://schemas.microsoft.com/office/drawing/2014/main" val="4199252874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25.07.2023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Уведомление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23.06.2023-22.07.2023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250116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25.07.2023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6-НДФЛ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полугодие 2023 г.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091375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28.07.2023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Уплата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23.06.2023-22.07.2023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МС.07.2023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170136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25.08.2023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Уведомление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23.07.2023-22.08.2023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extLst>
                  <a:ext uri="{0D108BD9-81ED-4DB2-BD59-A6C34878D82A}">
                    <a16:rowId xmlns:a16="http://schemas.microsoft.com/office/drawing/2014/main" val="3683596279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28.08.2023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Уплата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23.07.2023-22.08.2023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МС.08.2023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extLst>
                  <a:ext uri="{0D108BD9-81ED-4DB2-BD59-A6C34878D82A}">
                    <a16:rowId xmlns:a16="http://schemas.microsoft.com/office/drawing/2014/main" val="1423235760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25.09.2023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Уведомление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23.08.2023-22.09.2023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747032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28.09.2023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Уплата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23.08.2023-22.09.2023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МС.09.2023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950567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25.10.2023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Уведомление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23.09.2023-22.10.2023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extLst>
                  <a:ext uri="{0D108BD9-81ED-4DB2-BD59-A6C34878D82A}">
                    <a16:rowId xmlns:a16="http://schemas.microsoft.com/office/drawing/2014/main" val="4046431592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25.10.2023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6-НДФЛ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9 месяцев 2023 г.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extLst>
                  <a:ext uri="{0D108BD9-81ED-4DB2-BD59-A6C34878D82A}">
                    <a16:rowId xmlns:a16="http://schemas.microsoft.com/office/drawing/2014/main" val="591753655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30.10.2023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Уплата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23.09.2023-22.10.2023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МС.10.2023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extLst>
                  <a:ext uri="{0D108BD9-81ED-4DB2-BD59-A6C34878D82A}">
                    <a16:rowId xmlns:a16="http://schemas.microsoft.com/office/drawing/2014/main" val="1640325054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27.11.2023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Уведомление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23.10.2023-22.11.2023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30199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28.11.2023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Уплата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23.10.2023-22.11.2023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МС.11.2023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252425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25.12.2023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Уведомление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23.11.2023-22.12.2023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extLst>
                  <a:ext uri="{0D108BD9-81ED-4DB2-BD59-A6C34878D82A}">
                    <a16:rowId xmlns:a16="http://schemas.microsoft.com/office/drawing/2014/main" val="3563244676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28.12.2023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Уплата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23.11.2023-22.12.2023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МС.12.2023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extLst>
                  <a:ext uri="{0D108BD9-81ED-4DB2-BD59-A6C34878D82A}">
                    <a16:rowId xmlns:a16="http://schemas.microsoft.com/office/drawing/2014/main" val="2665432881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29.12.2023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Уведомление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23.12.2023-31.12.2023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extLst>
                  <a:ext uri="{0D108BD9-81ED-4DB2-BD59-A6C34878D82A}">
                    <a16:rowId xmlns:a16="http://schemas.microsoft.com/office/drawing/2014/main" val="1356716057"/>
                  </a:ext>
                </a:extLst>
              </a:tr>
              <a:tr h="131042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29.12.2023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800" u="none" strike="noStrike"/>
                        <a:t>Уплата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23.12.2023-31.12.2023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800" u="none" strike="noStrike"/>
                        <a:t>ГД.00.2023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12" marR="5312" marT="5312" marB="0" anchor="b"/>
                </a:tc>
                <a:extLst>
                  <a:ext uri="{0D108BD9-81ED-4DB2-BD59-A6C34878D82A}">
                    <a16:rowId xmlns:a16="http://schemas.microsoft.com/office/drawing/2014/main" val="621962210"/>
                  </a:ext>
                </a:extLst>
              </a:tr>
            </a:tbl>
          </a:graphicData>
        </a:graphic>
      </p:graphicFrame>
      <p:sp>
        <p:nvSpPr>
          <p:cNvPr id="4" name="TextBox 5">
            <a:extLst>
              <a:ext uri="{FF2B5EF4-FFF2-40B4-BE49-F238E27FC236}">
                <a16:creationId xmlns:a16="http://schemas.microsoft.com/office/drawing/2014/main" id="{01E760DA-BF8B-47D0-86C3-BED83217863A}"/>
              </a:ext>
            </a:extLst>
          </p:cNvPr>
          <p:cNvSpPr txBox="1"/>
          <p:nvPr/>
        </p:nvSpPr>
        <p:spPr>
          <a:xfrm>
            <a:off x="1293016" y="982266"/>
            <a:ext cx="1943100" cy="36471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25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Представление Уведомления об исчисленных суммах налогов, авансовых платежей по налогам, сборов, страховых взносов</a:t>
            </a:r>
            <a:r>
              <a:rPr lang="ru-RU" sz="825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: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25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не позднее 25-го числа месяца, в котором установлен срок уплаты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825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825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25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Представление Расчета по форме 6-НДФЛ: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25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за первый квартал, полугодие, девять месяцев - не позднее 25-го числа месяца, следующего за соответствующим периодом, за год - не позднее 25 февраля года, следующего за истекшим налоговым периодом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825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825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25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Перечисление НДФЛ: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25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за период с 23-го числа предыдущего месяца по 22-е число текущего месяца - не позднее 28-го числа текущего месяца; за период с 1 по 22 января - не позднее 28 января, за период с 23 по 31 декабря - не позднее последнего рабочего дня календарного года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69A878-6F78-4F94-A85F-D2F725BCD46F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F41C1E-F890-49F4-B9C4-FE5942E8A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3551FCE-C7F9-4DB3-B6B0-4D4C002769F9}"/>
              </a:ext>
            </a:extLst>
          </p:cNvPr>
          <p:cNvGraphicFramePr>
            <a:graphicFrameLocks noGrp="1"/>
          </p:cNvGraphicFramePr>
          <p:nvPr/>
        </p:nvGraphicFramePr>
        <p:xfrm>
          <a:off x="611559" y="1203597"/>
          <a:ext cx="7968361" cy="3709928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805467">
                  <a:extLst>
                    <a:ext uri="{9D8B030D-6E8A-4147-A177-3AD203B41FA5}">
                      <a16:colId xmlns:a16="http://schemas.microsoft.com/office/drawing/2014/main" val="1348179114"/>
                    </a:ext>
                  </a:extLst>
                </a:gridCol>
                <a:gridCol w="1026011">
                  <a:extLst>
                    <a:ext uri="{9D8B030D-6E8A-4147-A177-3AD203B41FA5}">
                      <a16:colId xmlns:a16="http://schemas.microsoft.com/office/drawing/2014/main" val="287146234"/>
                    </a:ext>
                  </a:extLst>
                </a:gridCol>
                <a:gridCol w="699991">
                  <a:extLst>
                    <a:ext uri="{9D8B030D-6E8A-4147-A177-3AD203B41FA5}">
                      <a16:colId xmlns:a16="http://schemas.microsoft.com/office/drawing/2014/main" val="3251815777"/>
                    </a:ext>
                  </a:extLst>
                </a:gridCol>
                <a:gridCol w="834234">
                  <a:extLst>
                    <a:ext uri="{9D8B030D-6E8A-4147-A177-3AD203B41FA5}">
                      <a16:colId xmlns:a16="http://schemas.microsoft.com/office/drawing/2014/main" val="2480024322"/>
                    </a:ext>
                  </a:extLst>
                </a:gridCol>
                <a:gridCol w="997244">
                  <a:extLst>
                    <a:ext uri="{9D8B030D-6E8A-4147-A177-3AD203B41FA5}">
                      <a16:colId xmlns:a16="http://schemas.microsoft.com/office/drawing/2014/main" val="3705383214"/>
                    </a:ext>
                  </a:extLst>
                </a:gridCol>
                <a:gridCol w="997244">
                  <a:extLst>
                    <a:ext uri="{9D8B030D-6E8A-4147-A177-3AD203B41FA5}">
                      <a16:colId xmlns:a16="http://schemas.microsoft.com/office/drawing/2014/main" val="2338889465"/>
                    </a:ext>
                  </a:extLst>
                </a:gridCol>
                <a:gridCol w="2608170">
                  <a:extLst>
                    <a:ext uri="{9D8B030D-6E8A-4147-A177-3AD203B41FA5}">
                      <a16:colId xmlns:a16="http://schemas.microsoft.com/office/drawing/2014/main" val="2507940983"/>
                    </a:ext>
                  </a:extLst>
                </a:gridCol>
              </a:tblGrid>
              <a:tr h="474701">
                <a:tc gridSpan="2">
                  <a:txBody>
                    <a:bodyPr/>
                    <a:lstStyle/>
                    <a:p>
                      <a:pPr lvl="0" algn="ctr" fontAlgn="ctr"/>
                      <a:r>
                        <a:rPr lang="ru-RU" sz="900" u="none" strike="noStrike"/>
                        <a:t>Срок представления уведомления по налогам и страховым взносам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 fontAlgn="ctr"/>
                      <a:r>
                        <a:rPr lang="ru-RU" sz="900" u="none" strike="noStrike"/>
                        <a:t>Период, указываемый в уведомлении (код отчетного периода)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 fontAlgn="ctr"/>
                      <a:r>
                        <a:rPr lang="ru-RU" sz="900" u="none" strike="noStrike"/>
                        <a:t>Срок уплаты налогов, страховых взносов в соответствии с законодательством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 fontAlgn="ctr"/>
                      <a:r>
                        <a:rPr lang="ru-RU" sz="900" u="none" strike="noStrike"/>
                        <a:t>Исключение (случаи, когда уведомления не предоставляются)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extLst>
                  <a:ext uri="{0D108BD9-81ED-4DB2-BD59-A6C34878D82A}">
                    <a16:rowId xmlns:a16="http://schemas.microsoft.com/office/drawing/2014/main" val="3509921220"/>
                  </a:ext>
                </a:extLst>
              </a:tr>
              <a:tr h="734126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900" u="none" strike="noStrike"/>
                        <a:t>отчетный период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900" u="none" strike="noStrike"/>
                        <a:t>срок представления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900" u="none" strike="noStrike"/>
                        <a:t>отчетный период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900" u="none" strike="noStrike"/>
                        <a:t>код отчетного (налогового) периода/номер месяца (квартала)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900" u="none" strike="noStrike"/>
                        <a:t>отчетный период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900" u="none" strike="noStrike"/>
                        <a:t>срок уплаты налога, страховых взносов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797043"/>
                  </a:ext>
                </a:extLst>
              </a:tr>
              <a:tr h="463664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январь                        февраль                           март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не позднее 25.02</a:t>
                      </a:r>
                      <a:br>
                        <a:rPr lang="ru-RU" sz="800" u="none" strike="noStrike"/>
                      </a:br>
                      <a:r>
                        <a:rPr lang="ru-RU" sz="800" u="none" strike="noStrike"/>
                        <a:t>не позднее 25.03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январь                 февраль                 март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21/01                    21/02                      21/03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январь                февраль               март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28.02                                         28.03                                           28.04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За март в апреле 25.04 уведомление по налогу не предоставляется, так как срок предоставления расчёта и уведомления совпадает.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extLst>
                  <a:ext uri="{0D108BD9-81ED-4DB2-BD59-A6C34878D82A}">
                    <a16:rowId xmlns:a16="http://schemas.microsoft.com/office/drawing/2014/main" val="1574972642"/>
                  </a:ext>
                </a:extLst>
              </a:tr>
              <a:tr h="485738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апрель                              май                                   июнь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не позднее 25.05    </a:t>
                      </a:r>
                      <a:br>
                        <a:rPr lang="ru-RU" sz="800" u="none" strike="noStrike"/>
                      </a:br>
                      <a:r>
                        <a:rPr lang="ru-RU" sz="800" u="none" strike="noStrike"/>
                        <a:t>не позднее 25.06       </a:t>
                      </a:r>
                      <a:br>
                        <a:rPr lang="ru-RU" sz="800" u="none" strike="noStrike"/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апрель                май                  июнь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31/01                       31/02                   31/03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апрель           май            июнь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28.05                                          28.06                                           28.07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За июнь в июле 25.07 уведомление по налогу не предоставляется, так как срок предоставления декларации и уведомления совпадает.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extLst>
                  <a:ext uri="{0D108BD9-81ED-4DB2-BD59-A6C34878D82A}">
                    <a16:rowId xmlns:a16="http://schemas.microsoft.com/office/drawing/2014/main" val="1059938304"/>
                  </a:ext>
                </a:extLst>
              </a:tr>
              <a:tr h="463664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июль                          август                              сентябрь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не позднее 25.08      </a:t>
                      </a:r>
                      <a:br>
                        <a:rPr lang="ru-RU" sz="800" u="none" strike="noStrike"/>
                      </a:br>
                      <a:r>
                        <a:rPr lang="ru-RU" sz="800" u="none" strike="noStrike"/>
                        <a:t>не позднее 25.09   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июль                август                 сентябрь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33/01                      33/02                      33/03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июль           август                сентябрь         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28.08                                              28.09                                           28.10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За сентябрь в октябре 25.10 уведомление по налогу не предоставляется, так как срок предоставления декларации и уведомления совпадает.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extLst>
                  <a:ext uri="{0D108BD9-81ED-4DB2-BD59-A6C34878D82A}">
                    <a16:rowId xmlns:a16="http://schemas.microsoft.com/office/drawing/2014/main" val="4053238723"/>
                  </a:ext>
                </a:extLst>
              </a:tr>
              <a:tr h="369829">
                <a:tc rowSpan="2"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октябрь                            ноябрь                              декабрь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 rowSpan="2"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не позднее 25.11    </a:t>
                      </a:r>
                      <a:br>
                        <a:rPr lang="ru-RU" sz="800" u="none" strike="noStrike"/>
                      </a:br>
                      <a:r>
                        <a:rPr lang="ru-RU" sz="800" u="none" strike="noStrike"/>
                        <a:t>не позднее 25.12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 rowSpan="2"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октябрь  ноябрь         декабрь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 rowSpan="2"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34/01                      34/02                     34/03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октябрь      ноябрь               декабрь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28.11                                                    28.12                                                  28.01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 rowSpan="2"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За декабрь в январе 25.01 уведомление по налогу не предоставляется, так как срок предоставления расчета и уведомления совпадает.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extLst>
                  <a:ext uri="{0D108BD9-81ED-4DB2-BD59-A6C34878D82A}">
                    <a16:rowId xmlns:a16="http://schemas.microsoft.com/office/drawing/2014/main" val="3214984738"/>
                  </a:ext>
                </a:extLst>
              </a:tr>
              <a:tr h="717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/>
                        <a:t>28.01. года следующего за истекшим налоговым  периодом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/>
                      </a:endParaRPr>
                    </a:p>
                  </a:txBody>
                  <a:tcPr marL="4700" marR="4700" marT="470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140737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0B88403-C2AA-40C7-B821-E5221B236ACA}"/>
              </a:ext>
            </a:extLst>
          </p:cNvPr>
          <p:cNvSpPr/>
          <p:nvPr/>
        </p:nvSpPr>
        <p:spPr>
          <a:xfrm>
            <a:off x="176497" y="655286"/>
            <a:ext cx="8612367" cy="3000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1" i="0" u="none" strike="noStrike" kern="1200" cap="none" spc="0" baseline="0">
                <a:solidFill>
                  <a:srgbClr val="203864"/>
                </a:solidFill>
                <a:uFillTx/>
                <a:latin typeface="Arial" pitchFamily="34"/>
                <a:ea typeface="DejaVu Sans"/>
                <a:cs typeface="Arial" pitchFamily="34"/>
              </a:rPr>
              <a:t>Порядок заполнения отчетного периода в Уведомлениях </a:t>
            </a:r>
            <a:endParaRPr lang="ru-RU" sz="1350" b="0" i="1" u="none" strike="noStrike" kern="1200" cap="none" spc="0" baseline="0">
              <a:solidFill>
                <a:srgbClr val="203864"/>
              </a:solidFill>
              <a:uFillTx/>
              <a:latin typeface="Arial" pitchFamily="34"/>
              <a:ea typeface="DejaVu Sans"/>
              <a:cs typeface="Arial" pitchFamily="3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EDE7D7-B9D8-4918-94DA-6F15E196ABDF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37EAC4-5DF7-4B12-95E2-1ED10A8E2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32A13B-8128-4353-82B1-6D7828ED2926}"/>
              </a:ext>
            </a:extLst>
          </p:cNvPr>
          <p:cNvSpPr/>
          <p:nvPr/>
        </p:nvSpPr>
        <p:spPr>
          <a:xfrm flipV="1">
            <a:off x="0" y="627534"/>
            <a:ext cx="9147474" cy="64937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E88930-E060-4867-9A5F-32819C159405}"/>
              </a:ext>
            </a:extLst>
          </p:cNvPr>
          <p:cNvSpPr txBox="1"/>
          <p:nvPr/>
        </p:nvSpPr>
        <p:spPr>
          <a:xfrm>
            <a:off x="6428" y="732032"/>
            <a:ext cx="9137562" cy="4510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b" anchorCtr="1" compatLnSpc="1">
            <a:noAutofit/>
          </a:bodyPr>
          <a:lstStyle/>
          <a:p>
            <a:pPr marL="0" marR="0" lvl="0" indent="0" algn="ctr" defTabSz="1042662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b="1" i="0" u="none" strike="noStrike" kern="1200" cap="none" spc="0" baseline="0">
                <a:solidFill>
                  <a:srgbClr val="0D0D0D"/>
                </a:solidFill>
                <a:uFillTx/>
                <a:latin typeface="Calibri" pitchFamily="34"/>
                <a:ea typeface="DejaVu Sans"/>
                <a:cs typeface="Calibri" pitchFamily="34"/>
              </a:rPr>
              <a:t>Изменения законодательства </a:t>
            </a:r>
            <a:r>
              <a:rPr lang="ru-RU" sz="19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в части ЕНС</a:t>
            </a:r>
          </a:p>
        </p:txBody>
      </p:sp>
      <p:sp>
        <p:nvSpPr>
          <p:cNvPr id="4" name="Прямоугольник: загнутый угол 12">
            <a:extLst>
              <a:ext uri="{FF2B5EF4-FFF2-40B4-BE49-F238E27FC236}">
                <a16:creationId xmlns:a16="http://schemas.microsoft.com/office/drawing/2014/main" id="{07EE6648-4F73-4B32-89CF-D8D57A91CED6}"/>
              </a:ext>
            </a:extLst>
          </p:cNvPr>
          <p:cNvSpPr/>
          <p:nvPr/>
        </p:nvSpPr>
        <p:spPr>
          <a:xfrm>
            <a:off x="180877" y="1471900"/>
            <a:ext cx="8784979" cy="368887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000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FFFFFF"/>
          </a:solidFill>
          <a:ln w="3172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ABA96D95-92FD-42A9-96EC-365B155950F3}"/>
              </a:ext>
            </a:extLst>
          </p:cNvPr>
          <p:cNvSpPr txBox="1"/>
          <p:nvPr/>
        </p:nvSpPr>
        <p:spPr>
          <a:xfrm>
            <a:off x="180877" y="1471242"/>
            <a:ext cx="741682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16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29.05.2023 № 196-ФЗ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9A8DB3E-1D93-4F39-BA20-CFC88AAF3619}"/>
              </a:ext>
            </a:extLst>
          </p:cNvPr>
          <p:cNvSpPr/>
          <p:nvPr/>
        </p:nvSpPr>
        <p:spPr>
          <a:xfrm>
            <a:off x="180877" y="2163013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2E94595-AD80-499D-9E2C-4A73DEC4F2E7}"/>
              </a:ext>
            </a:extLst>
          </p:cNvPr>
          <p:cNvSpPr txBox="1"/>
          <p:nvPr/>
        </p:nvSpPr>
        <p:spPr>
          <a:xfrm>
            <a:off x="468904" y="1973375"/>
            <a:ext cx="8496943" cy="2862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Из средств единого налогового платежа зачисление НДФЛ в соответствующие бюджеты будет осуществляться в первоочередном порядке.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i="0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Изменяется последовательность при определении принадлежности сумм денежных средств, перечисленных и (или) признаваемых в качестве единого налогового платежа (ЕНП), установленная пунктом 8 статьи 45 НК РФ.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Из поступивших в качестве ЕНП денежных средств в бюджеты </a:t>
            </a:r>
            <a:r>
              <a:rPr lang="ru-RU" sz="14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сначала будет зачисляться недоимка и текущая обязанность по НДФЛ</a:t>
            </a:r>
            <a:r>
              <a:rPr lang="ru-RU" sz="14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, затем налоговые обязательства по иным налогам и взносам, а далее пени, проценты и штрафы.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Зачисление НДФЛ в бюджеты в первоочередном порядке позволит обеспечить стабильность поступления доходов в региональные и местные бюджеты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1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(внесены изменения в статьи 11.3, 45 и 78 НК РФ).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980C0504-DCCA-4F76-B1F2-DD589B191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51" y="689018"/>
            <a:ext cx="521262" cy="5212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Рисунок 17">
            <a:extLst>
              <a:ext uri="{FF2B5EF4-FFF2-40B4-BE49-F238E27FC236}">
                <a16:creationId xmlns:a16="http://schemas.microsoft.com/office/drawing/2014/main" id="{C67C5591-AD24-487C-9079-D14F71E61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4" y="703713"/>
            <a:ext cx="521262" cy="5212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5558A26-A700-4D28-B643-52AD535E283B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745233-B69E-4E00-B4DB-54069C7B2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AB71CA2B-7908-4E8D-B652-140C4AB3B460}"/>
              </a:ext>
            </a:extLst>
          </p:cNvPr>
          <p:cNvSpPr/>
          <p:nvPr/>
        </p:nvSpPr>
        <p:spPr>
          <a:xfrm flipV="1">
            <a:off x="6885" y="384715"/>
            <a:ext cx="9147474" cy="771552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EC5BC9-3042-4735-B050-DAED708F8703}"/>
              </a:ext>
            </a:extLst>
          </p:cNvPr>
          <p:cNvSpPr txBox="1"/>
          <p:nvPr/>
        </p:nvSpPr>
        <p:spPr>
          <a:xfrm>
            <a:off x="69092" y="547908"/>
            <a:ext cx="9137562" cy="3826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b" anchorCtr="1" compatLnSpc="1">
            <a:noAutofit/>
          </a:bodyPr>
          <a:lstStyle/>
          <a:p>
            <a:pPr marL="0" marR="0" lvl="0" indent="0" algn="ctr" defTabSz="1042662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b="1" i="0" u="none" strike="noStrike" kern="1200" cap="none" spc="0" baseline="0">
                <a:solidFill>
                  <a:srgbClr val="0D0D0D"/>
                </a:solidFill>
                <a:uFillTx/>
                <a:latin typeface="Calibri" pitchFamily="34"/>
                <a:ea typeface="DejaVu Sans"/>
                <a:cs typeface="Calibri" pitchFamily="34"/>
              </a:rPr>
              <a:t>Особенности заполнения расчета 6-НДФЛ начиная </a:t>
            </a:r>
            <a:r>
              <a:rPr lang="ru-RU" sz="19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с</a:t>
            </a:r>
            <a:r>
              <a:rPr lang="en-US" sz="19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 I </a:t>
            </a:r>
            <a:r>
              <a:rPr lang="ru-RU" sz="19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квартала 2023 года</a:t>
            </a:r>
          </a:p>
        </p:txBody>
      </p:sp>
      <p:pic>
        <p:nvPicPr>
          <p:cNvPr id="4" name="Picture 2" descr="Отчет 6-ндфл. Раздел 1.">
            <a:extLst>
              <a:ext uri="{FF2B5EF4-FFF2-40B4-BE49-F238E27FC236}">
                <a16:creationId xmlns:a16="http://schemas.microsoft.com/office/drawing/2014/main" id="{D28A4B64-9A49-4480-936E-D6E53D1E57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549"/>
          <a:stretch>
            <a:fillRect/>
          </a:stretch>
        </p:blipFill>
        <p:spPr>
          <a:xfrm>
            <a:off x="200445" y="1255151"/>
            <a:ext cx="4608511" cy="2232251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sp>
        <p:nvSpPr>
          <p:cNvPr id="5" name="Подзаголовок 3">
            <a:extLst>
              <a:ext uri="{FF2B5EF4-FFF2-40B4-BE49-F238E27FC236}">
                <a16:creationId xmlns:a16="http://schemas.microsoft.com/office/drawing/2014/main" id="{257E9819-600F-41C6-A10B-32E97D981008}"/>
              </a:ext>
            </a:extLst>
          </p:cNvPr>
          <p:cNvSpPr txBox="1"/>
          <p:nvPr/>
        </p:nvSpPr>
        <p:spPr>
          <a:xfrm>
            <a:off x="245388" y="1083509"/>
            <a:ext cx="8784979" cy="31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Proxima Nova"/>
                <a:cs typeface="Calibri" pitchFamily="34"/>
              </a:rPr>
              <a:t>Изменения связаны с переходом на ЕНС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FC0AF6B6-CA37-4818-B156-0812C3B73FB2}"/>
              </a:ext>
            </a:extLst>
          </p:cNvPr>
          <p:cNvSpPr txBox="1"/>
          <p:nvPr/>
        </p:nvSpPr>
        <p:spPr>
          <a:xfrm>
            <a:off x="200445" y="3723875"/>
            <a:ext cx="4536502" cy="861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Proxima Nova"/>
                <a:cs typeface="Calibri" pitchFamily="34"/>
              </a:rPr>
              <a:t>Поле 024 </a:t>
            </a:r>
            <a:r>
              <a:rPr lang="ru-RU" sz="12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заполняется только в годовом расчете 6-НДФЛ. </a:t>
            </a:r>
            <a:br>
              <a:rPr lang="ru-RU" sz="12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</a:b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Отражается сумма исчисленного и удержанного НДФЛ за период с 23 по 31 декабря, которая подлежит перечислению не позднее последнего рабочего дня календарного года отчетного периода.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8AEEAF5-9DAA-416D-AC3C-166AFF68EF01}"/>
              </a:ext>
            </a:extLst>
          </p:cNvPr>
          <p:cNvSpPr txBox="1"/>
          <p:nvPr/>
        </p:nvSpPr>
        <p:spPr>
          <a:xfrm>
            <a:off x="53474" y="821734"/>
            <a:ext cx="9144000" cy="3724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Форма по КНД 1151100.</a:t>
            </a:r>
            <a:r>
              <a:rPr lang="ru-RU" sz="1300" b="1" i="1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 </a:t>
            </a:r>
            <a:r>
              <a:rPr lang="ru-RU" sz="13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Приказ ФНС России от 29.09.2022 № ЕД-7-11/881</a:t>
            </a:r>
            <a:r>
              <a: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@</a:t>
            </a:r>
            <a:r>
              <a:rPr lang="ru-RU" sz="13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 «О внесении изменений в приложения к приказу Федеральной налоговой службы от 15.10.2020 N ЕД-7-11/753@» </a:t>
            </a:r>
            <a:r>
              <a:rPr lang="ru-RU" sz="1300" b="0" i="0" u="sng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(Зарегистрирован в Минюсте России 27.10.2022 № 70733)</a:t>
            </a:r>
            <a:endParaRPr lang="ru-RU" sz="13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F91369E9-238C-433B-BCC5-2288D7C82080}"/>
              </a:ext>
            </a:extLst>
          </p:cNvPr>
          <p:cNvSpPr txBox="1"/>
          <p:nvPr/>
        </p:nvSpPr>
        <p:spPr>
          <a:xfrm>
            <a:off x="4872362" y="1246820"/>
            <a:ext cx="4355973" cy="861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Proxima Nova"/>
                <a:cs typeface="Calibri" pitchFamily="34"/>
              </a:rPr>
              <a:t>Поле 020: 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∑ НДФЛ по всем физлицам, подлежащая перечислению за последние 3 месяца отчетного периода </a:t>
            </a:r>
            <a:b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</a:br>
            <a:r>
              <a:rPr lang="ru-RU" sz="1200" b="0" i="1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(должна соответствовать ∑ значений заполненных полей 021, 022, 023 и 024)</a:t>
            </a:r>
            <a:endParaRPr lang="ru-RU" sz="1000" b="0" i="1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9" name="Пятиугольник 15">
            <a:extLst>
              <a:ext uri="{FF2B5EF4-FFF2-40B4-BE49-F238E27FC236}">
                <a16:creationId xmlns:a16="http://schemas.microsoft.com/office/drawing/2014/main" id="{C50863A2-5730-4848-BF6E-4EF26153FC94}"/>
              </a:ext>
            </a:extLst>
          </p:cNvPr>
          <p:cNvSpPr/>
          <p:nvPr/>
        </p:nvSpPr>
        <p:spPr>
          <a:xfrm>
            <a:off x="200445" y="2384764"/>
            <a:ext cx="4697016" cy="7965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7966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noFill/>
          <a:ln w="25402" cap="flat">
            <a:solidFill>
              <a:srgbClr val="00CC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3924D9A2-87D6-4AD0-AFB2-EE5EE8CCDD66}"/>
              </a:ext>
            </a:extLst>
          </p:cNvPr>
          <p:cNvSpPr txBox="1"/>
          <p:nvPr/>
        </p:nvSpPr>
        <p:spPr>
          <a:xfrm>
            <a:off x="4880966" y="1996555"/>
            <a:ext cx="4252197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Proxima Nova"/>
                <a:cs typeface="Calibri" pitchFamily="34"/>
              </a:rPr>
              <a:t>Поле 021: </a:t>
            </a:r>
            <a:r>
              <a:rPr lang="ru-RU" sz="12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∑ исчисленного и удержанного НДФЛ к уплате по первому сроку перечисления:  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1152191B-1F05-41AC-B6CB-8278658F16B2}"/>
              </a:ext>
            </a:extLst>
          </p:cNvPr>
          <p:cNvSpPr txBox="1"/>
          <p:nvPr/>
        </p:nvSpPr>
        <p:spPr>
          <a:xfrm>
            <a:off x="5198556" y="2377083"/>
            <a:ext cx="3932395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за период с 1 января по 22 января - в расчете за I квартал;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период с 23 марта по 22 апреля - в расчете за полугодие;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период с 23 июня по 22 июля - в расчете за девять месяцев;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период с 23 сентября по 22 октября - в расчете за год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F352255C-CD7D-4F40-B25C-69D544F3662E}"/>
              </a:ext>
            </a:extLst>
          </p:cNvPr>
          <p:cNvSpPr txBox="1"/>
          <p:nvPr/>
        </p:nvSpPr>
        <p:spPr>
          <a:xfrm>
            <a:off x="4853900" y="2994952"/>
            <a:ext cx="4252197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Proxima Nova"/>
                <a:cs typeface="Calibri" pitchFamily="34"/>
              </a:rPr>
              <a:t>Поле 022: </a:t>
            </a:r>
            <a:r>
              <a:rPr lang="ru-RU" sz="12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∑ исчисленного и удержанного НДФЛ к уплате по второму сроку перечисления:  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7F78C151-D169-4A21-BF78-1F94ECB5008F}"/>
              </a:ext>
            </a:extLst>
          </p:cNvPr>
          <p:cNvSpPr txBox="1"/>
          <p:nvPr/>
        </p:nvSpPr>
        <p:spPr>
          <a:xfrm>
            <a:off x="5173702" y="3384230"/>
            <a:ext cx="3932395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за период с 23 января по 22 февраля - в расчете за I квартал;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период с 23 апреля по 22 мая - в расчете за полугодие;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период с 23 июля по 22 августа - в расчете за девять месяцев;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период с 23 октября по 22 ноября - в расчете за год</a:t>
            </a: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825BB688-835E-4ACD-BD6C-5863A27346E6}"/>
              </a:ext>
            </a:extLst>
          </p:cNvPr>
          <p:cNvSpPr txBox="1"/>
          <p:nvPr/>
        </p:nvSpPr>
        <p:spPr>
          <a:xfrm>
            <a:off x="4853900" y="3988960"/>
            <a:ext cx="4252197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Proxima Nova"/>
                <a:cs typeface="Calibri" pitchFamily="34"/>
              </a:rPr>
              <a:t>Поле 023: </a:t>
            </a:r>
            <a:r>
              <a:rPr lang="ru-RU" sz="12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∑ исчисленного и удержанного НДФЛ к уплате по третьему сроку перечисления:  </a:t>
            </a: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FC6DABE5-8DEE-43CA-9BD4-A47F5B6652A7}"/>
              </a:ext>
            </a:extLst>
          </p:cNvPr>
          <p:cNvSpPr txBox="1"/>
          <p:nvPr/>
        </p:nvSpPr>
        <p:spPr>
          <a:xfrm>
            <a:off x="5146864" y="4404838"/>
            <a:ext cx="4106661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за период с 23 февраля по 22 марта - в расчете за I квартал;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период с 23 мая по 22 июня - в расчете за полугодие;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период с 23 августа по 22 сентября - в расчете за девять месяцев;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период с 23 ноября по 22 декабря - в расчете за год</a:t>
            </a:r>
          </a:p>
        </p:txBody>
      </p:sp>
      <p:sp>
        <p:nvSpPr>
          <p:cNvPr id="16" name="Пятиугольник 28">
            <a:extLst>
              <a:ext uri="{FF2B5EF4-FFF2-40B4-BE49-F238E27FC236}">
                <a16:creationId xmlns:a16="http://schemas.microsoft.com/office/drawing/2014/main" id="{B3E83D33-C232-4A5C-895B-3DFBC1BC7E4D}"/>
              </a:ext>
            </a:extLst>
          </p:cNvPr>
          <p:cNvSpPr/>
          <p:nvPr/>
        </p:nvSpPr>
        <p:spPr>
          <a:xfrm rot="5400013">
            <a:off x="2226322" y="1200539"/>
            <a:ext cx="484750" cy="45365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1126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noFill/>
          <a:ln w="25402" cap="flat">
            <a:solidFill>
              <a:srgbClr val="00CC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7" name="Пятиугольник 29">
            <a:extLst>
              <a:ext uri="{FF2B5EF4-FFF2-40B4-BE49-F238E27FC236}">
                <a16:creationId xmlns:a16="http://schemas.microsoft.com/office/drawing/2014/main" id="{64911748-32B6-49EC-95EA-BC23E5271B9D}"/>
              </a:ext>
            </a:extLst>
          </p:cNvPr>
          <p:cNvSpPr/>
          <p:nvPr/>
        </p:nvSpPr>
        <p:spPr>
          <a:xfrm>
            <a:off x="200445" y="1739152"/>
            <a:ext cx="4680520" cy="3551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9942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noFill/>
          <a:ln w="25402" cap="flat">
            <a:solidFill>
              <a:srgbClr val="00CC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CC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F9C787D-C586-438D-ACC5-12576EF0821B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BB37498-E89A-411C-A1EC-49DE4EDBF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0">
            <a:extLst>
              <a:ext uri="{FF2B5EF4-FFF2-40B4-BE49-F238E27FC236}">
                <a16:creationId xmlns:a16="http://schemas.microsoft.com/office/drawing/2014/main" id="{83CDDC75-4DD3-4AB6-B4A6-C505787C83D7}"/>
              </a:ext>
            </a:extLst>
          </p:cNvPr>
          <p:cNvSpPr/>
          <p:nvPr/>
        </p:nvSpPr>
        <p:spPr>
          <a:xfrm>
            <a:off x="5143499" y="1962146"/>
            <a:ext cx="2286000" cy="2457450"/>
          </a:xfrm>
          <a:prstGeom prst="rect">
            <a:avLst/>
          </a:prstGeom>
          <a:solidFill>
            <a:srgbClr val="ED2027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B7720253-B52C-4D5B-B2BA-07C4FF674446}"/>
              </a:ext>
            </a:extLst>
          </p:cNvPr>
          <p:cNvSpPr txBox="1"/>
          <p:nvPr/>
        </p:nvSpPr>
        <p:spPr>
          <a:xfrm>
            <a:off x="1143000" y="685800"/>
            <a:ext cx="6858000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ED2027"/>
                </a:solidFill>
                <a:uFillTx/>
                <a:latin typeface="Arial"/>
                <a:ea typeface="DejaVu Sans"/>
                <a:cs typeface="Calibri" pitchFamily="34"/>
              </a:rPr>
              <a:t>Заполнение раздела 2 расчета по форме 6-НДФЛ</a:t>
            </a:r>
            <a:endParaRPr lang="ru-RU" sz="1350" b="1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8C1250AE-77E1-4545-84E3-7D50E6FED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028700"/>
            <a:ext cx="2927744" cy="3943349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F48667A5-6328-4E51-9D83-42F5958B5F26}"/>
              </a:ext>
            </a:extLst>
          </p:cNvPr>
          <p:cNvSpPr txBox="1"/>
          <p:nvPr/>
        </p:nvSpPr>
        <p:spPr>
          <a:xfrm>
            <a:off x="5143499" y="1962146"/>
            <a:ext cx="2286000" cy="25160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В полях 110, 140 и 160 раздела 2 расчета по форме 6-НДФЛ за полугодие 2023 года указываются обобщенная по всем физическим лицам сумма начисленного и фактически полученного дохода, обобщенная по всем физическим лицам сумма исчисленного НДФЛ и общая сумма удержанного НДФЛ за период с 01.01.2023 по 31.03.2023.</a:t>
            </a:r>
            <a:endParaRPr lang="en-US" sz="10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Письмо ФНС России 11.04.2023 № БС-4-11/4420</a:t>
            </a:r>
            <a:r>
              <a:rPr lang="en-US" sz="105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@</a:t>
            </a:r>
            <a:endParaRPr lang="ru-RU" sz="1050" b="1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1767B72C-B93B-4B49-930E-6ECD2B702EA3}"/>
              </a:ext>
            </a:extLst>
          </p:cNvPr>
          <p:cNvSpPr/>
          <p:nvPr/>
        </p:nvSpPr>
        <p:spPr>
          <a:xfrm>
            <a:off x="1950241" y="1962146"/>
            <a:ext cx="3200400" cy="153591"/>
          </a:xfrm>
          <a:prstGeom prst="rect">
            <a:avLst/>
          </a:prstGeom>
          <a:solidFill>
            <a:srgbClr val="ED2027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" name="Прямоугольник 58">
            <a:extLst>
              <a:ext uri="{FF2B5EF4-FFF2-40B4-BE49-F238E27FC236}">
                <a16:creationId xmlns:a16="http://schemas.microsoft.com/office/drawing/2014/main" id="{78A23AEC-5276-42CD-AF02-A4D954B567C2}"/>
              </a:ext>
            </a:extLst>
          </p:cNvPr>
          <p:cNvSpPr/>
          <p:nvPr/>
        </p:nvSpPr>
        <p:spPr>
          <a:xfrm>
            <a:off x="1950241" y="3407566"/>
            <a:ext cx="3200400" cy="154780"/>
          </a:xfrm>
          <a:prstGeom prst="rect">
            <a:avLst/>
          </a:prstGeom>
          <a:solidFill>
            <a:srgbClr val="ED2027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" name="Прямоугольник 59">
            <a:extLst>
              <a:ext uri="{FF2B5EF4-FFF2-40B4-BE49-F238E27FC236}">
                <a16:creationId xmlns:a16="http://schemas.microsoft.com/office/drawing/2014/main" id="{90FB7243-4798-4D02-B0E8-39F2C7403F40}"/>
              </a:ext>
            </a:extLst>
          </p:cNvPr>
          <p:cNvSpPr/>
          <p:nvPr/>
        </p:nvSpPr>
        <p:spPr>
          <a:xfrm>
            <a:off x="1950241" y="4264816"/>
            <a:ext cx="3200400" cy="154780"/>
          </a:xfrm>
          <a:prstGeom prst="rect">
            <a:avLst/>
          </a:prstGeom>
          <a:solidFill>
            <a:srgbClr val="ED2027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9C8CEA4-0DD2-4C63-AD93-3C1FD4D50230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C42686-23AD-4C34-99B4-BD4578A5F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366AA5-3784-4BB3-9E83-8E559B4CD89B}"/>
              </a:ext>
            </a:extLst>
          </p:cNvPr>
          <p:cNvSpPr/>
          <p:nvPr/>
        </p:nvSpPr>
        <p:spPr>
          <a:xfrm flipV="1">
            <a:off x="0" y="0"/>
            <a:ext cx="9147474" cy="736174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A4B3B9D2-A753-4D2D-811E-5AD65A9E0D40}"/>
              </a:ext>
            </a:extLst>
          </p:cNvPr>
          <p:cNvSpPr/>
          <p:nvPr/>
        </p:nvSpPr>
        <p:spPr>
          <a:xfrm>
            <a:off x="0" y="78290"/>
            <a:ext cx="9143277" cy="60948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Представление отчетности налоговыми агентами 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b="1" i="0" u="none" strike="noStrike" kern="1200" cap="none" spc="0" baseline="0" dirty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с обособленными подразделениями</a:t>
            </a: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9EF1A960-8A56-4006-BCD2-FBEB30A756AA}"/>
              </a:ext>
            </a:extLst>
          </p:cNvPr>
          <p:cNvSpPr/>
          <p:nvPr/>
        </p:nvSpPr>
        <p:spPr>
          <a:xfrm>
            <a:off x="6516361" y="87480"/>
            <a:ext cx="16916" cy="322920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DAFEF764-E3BC-45C8-A5A7-0102C4ED6D05}"/>
              </a:ext>
            </a:extLst>
          </p:cNvPr>
          <p:cNvSpPr/>
          <p:nvPr/>
        </p:nvSpPr>
        <p:spPr>
          <a:xfrm>
            <a:off x="556906" y="1669529"/>
            <a:ext cx="1919517" cy="2757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0121" tIns="29882" rIns="60121" bIns="29882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Головная организация</a:t>
            </a:r>
            <a:endParaRPr lang="ru-RU" sz="1400" b="0" i="0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6" name="CustomShape 5">
            <a:extLst>
              <a:ext uri="{FF2B5EF4-FFF2-40B4-BE49-F238E27FC236}">
                <a16:creationId xmlns:a16="http://schemas.microsoft.com/office/drawing/2014/main" id="{F8548103-5824-41FF-98A4-6834E8C6D879}"/>
              </a:ext>
            </a:extLst>
          </p:cNvPr>
          <p:cNvSpPr/>
          <p:nvPr/>
        </p:nvSpPr>
        <p:spPr>
          <a:xfrm>
            <a:off x="3198242" y="1695197"/>
            <a:ext cx="2571676" cy="2757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0121" tIns="29882" rIns="60121" bIns="29882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Обособленное подразделение</a:t>
            </a:r>
          </a:p>
        </p:txBody>
      </p:sp>
      <p:sp>
        <p:nvSpPr>
          <p:cNvPr id="7" name="CustomShape 11">
            <a:extLst>
              <a:ext uri="{FF2B5EF4-FFF2-40B4-BE49-F238E27FC236}">
                <a16:creationId xmlns:a16="http://schemas.microsoft.com/office/drawing/2014/main" id="{4CEB487E-C306-4A43-847E-C961EFAB8394}"/>
              </a:ext>
            </a:extLst>
          </p:cNvPr>
          <p:cNvSpPr/>
          <p:nvPr/>
        </p:nvSpPr>
        <p:spPr>
          <a:xfrm rot="5400013">
            <a:off x="1266485" y="2645921"/>
            <a:ext cx="510482" cy="1091025"/>
          </a:xfrm>
          <a:custGeom>
            <a:avLst>
              <a:gd name="f0" fmla="val 7081"/>
              <a:gd name="f1" fmla="val 374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" name="CustomShape 12">
            <a:extLst>
              <a:ext uri="{FF2B5EF4-FFF2-40B4-BE49-F238E27FC236}">
                <a16:creationId xmlns:a16="http://schemas.microsoft.com/office/drawing/2014/main" id="{E71B60B5-CF27-4681-A16A-09EF643780AA}"/>
              </a:ext>
            </a:extLst>
          </p:cNvPr>
          <p:cNvSpPr/>
          <p:nvPr/>
        </p:nvSpPr>
        <p:spPr>
          <a:xfrm>
            <a:off x="469388" y="2348426"/>
            <a:ext cx="2519464" cy="64488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1) Представление 6-НДФЛ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2) Представление Прил.1 к Расчету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9" name="CustomShape 13">
            <a:extLst>
              <a:ext uri="{FF2B5EF4-FFF2-40B4-BE49-F238E27FC236}">
                <a16:creationId xmlns:a16="http://schemas.microsoft.com/office/drawing/2014/main" id="{2F22D019-2945-4070-B2CF-40ACF5CD9EEC}"/>
              </a:ext>
            </a:extLst>
          </p:cNvPr>
          <p:cNvSpPr/>
          <p:nvPr/>
        </p:nvSpPr>
        <p:spPr>
          <a:xfrm>
            <a:off x="1159175" y="1931139"/>
            <a:ext cx="695190" cy="368119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0" name="CustomShape 17">
            <a:extLst>
              <a:ext uri="{FF2B5EF4-FFF2-40B4-BE49-F238E27FC236}">
                <a16:creationId xmlns:a16="http://schemas.microsoft.com/office/drawing/2014/main" id="{5C28BC48-06F4-4B27-977F-C4B0B2DA406A}"/>
              </a:ext>
            </a:extLst>
          </p:cNvPr>
          <p:cNvSpPr/>
          <p:nvPr/>
        </p:nvSpPr>
        <p:spPr>
          <a:xfrm>
            <a:off x="318586" y="4382655"/>
            <a:ext cx="2447281" cy="7372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Территориальный орган </a:t>
            </a:r>
            <a:endParaRPr lang="ru-RU" sz="1400" b="0" i="0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ФНС России </a:t>
            </a:r>
            <a:r>
              <a:rPr lang="ru-RU" sz="14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по месту учета головной организации</a:t>
            </a:r>
            <a:endParaRPr lang="ru-RU" sz="1400" b="0" i="0" u="none" strike="noStrike" kern="1200" cap="none" spc="-1" baseline="0">
              <a:solidFill>
                <a:srgbClr val="00CC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11" name="CustomShape 19">
            <a:extLst>
              <a:ext uri="{FF2B5EF4-FFF2-40B4-BE49-F238E27FC236}">
                <a16:creationId xmlns:a16="http://schemas.microsoft.com/office/drawing/2014/main" id="{BE948095-AC66-47E0-AD6A-1987DB01F05B}"/>
              </a:ext>
            </a:extLst>
          </p:cNvPr>
          <p:cNvSpPr/>
          <p:nvPr/>
        </p:nvSpPr>
        <p:spPr>
          <a:xfrm>
            <a:off x="3198242" y="4382655"/>
            <a:ext cx="2714396" cy="7372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Территориальный орган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ФНС России </a:t>
            </a:r>
            <a:r>
              <a:rPr lang="ru-RU" sz="14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по месту учета обособленного подразделения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8F44886-5BFB-498C-A135-9906193B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6938" y="862663"/>
            <a:ext cx="1112815" cy="8515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B0E4A8F9-99E5-408C-92CE-1FB4DE982C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45910" y="731090"/>
            <a:ext cx="1076340" cy="107634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4" name="Группа 2">
            <a:extLst>
              <a:ext uri="{FF2B5EF4-FFF2-40B4-BE49-F238E27FC236}">
                <a16:creationId xmlns:a16="http://schemas.microsoft.com/office/drawing/2014/main" id="{84867501-B939-479B-91CB-C8C04E833ED0}"/>
              </a:ext>
            </a:extLst>
          </p:cNvPr>
          <p:cNvGrpSpPr/>
          <p:nvPr/>
        </p:nvGrpSpPr>
        <p:grpSpPr>
          <a:xfrm>
            <a:off x="900491" y="3329312"/>
            <a:ext cx="1267056" cy="1175616"/>
            <a:chOff x="900491" y="3329312"/>
            <a:chExt cx="1267056" cy="1175616"/>
          </a:xfrm>
        </p:grpSpPr>
        <p:pic>
          <p:nvPicPr>
            <p:cNvPr id="15" name="Picture 12">
              <a:extLst>
                <a:ext uri="{FF2B5EF4-FFF2-40B4-BE49-F238E27FC236}">
                  <a16:creationId xmlns:a16="http://schemas.microsoft.com/office/drawing/2014/main" id="{B70F6373-ADE4-4959-ACB2-4DA067897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00491" y="3329312"/>
              <a:ext cx="1267056" cy="117561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6" name="Picture 16">
              <a:extLst>
                <a:ext uri="{FF2B5EF4-FFF2-40B4-BE49-F238E27FC236}">
                  <a16:creationId xmlns:a16="http://schemas.microsoft.com/office/drawing/2014/main" id="{C877F2A4-CE03-46FD-BA8C-2E292132F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89852" y="3593171"/>
              <a:ext cx="488326" cy="320926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7" name="CustomShape 19">
            <a:extLst>
              <a:ext uri="{FF2B5EF4-FFF2-40B4-BE49-F238E27FC236}">
                <a16:creationId xmlns:a16="http://schemas.microsoft.com/office/drawing/2014/main" id="{13B782E9-8DDD-435B-9B94-16D6FCEB8845}"/>
              </a:ext>
            </a:extLst>
          </p:cNvPr>
          <p:cNvSpPr/>
          <p:nvPr/>
        </p:nvSpPr>
        <p:spPr>
          <a:xfrm>
            <a:off x="6194355" y="4380570"/>
            <a:ext cx="2714396" cy="7372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Территориальный орган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ФНС России </a:t>
            </a:r>
            <a:r>
              <a:rPr lang="ru-RU" sz="14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по месту учета обособленного подразделения</a:t>
            </a:r>
          </a:p>
        </p:txBody>
      </p:sp>
      <p:sp>
        <p:nvSpPr>
          <p:cNvPr id="18" name="CustomShape 11">
            <a:extLst>
              <a:ext uri="{FF2B5EF4-FFF2-40B4-BE49-F238E27FC236}">
                <a16:creationId xmlns:a16="http://schemas.microsoft.com/office/drawing/2014/main" id="{1047E0A5-C8E2-4F70-8D1E-B099F0FB89F5}"/>
              </a:ext>
            </a:extLst>
          </p:cNvPr>
          <p:cNvSpPr/>
          <p:nvPr/>
        </p:nvSpPr>
        <p:spPr>
          <a:xfrm rot="5400013">
            <a:off x="4230668" y="2657955"/>
            <a:ext cx="510482" cy="1091025"/>
          </a:xfrm>
          <a:custGeom>
            <a:avLst>
              <a:gd name="f0" fmla="val 7081"/>
              <a:gd name="f1" fmla="val 374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9" name="CustomShape 13">
            <a:extLst>
              <a:ext uri="{FF2B5EF4-FFF2-40B4-BE49-F238E27FC236}">
                <a16:creationId xmlns:a16="http://schemas.microsoft.com/office/drawing/2014/main" id="{6E4A26F2-98F8-4543-AEEC-7E1B95506B6D}"/>
              </a:ext>
            </a:extLst>
          </p:cNvPr>
          <p:cNvSpPr/>
          <p:nvPr/>
        </p:nvSpPr>
        <p:spPr>
          <a:xfrm>
            <a:off x="4123349" y="1943182"/>
            <a:ext cx="695190" cy="368119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grpSp>
        <p:nvGrpSpPr>
          <p:cNvPr id="20" name="Группа 6">
            <a:extLst>
              <a:ext uri="{FF2B5EF4-FFF2-40B4-BE49-F238E27FC236}">
                <a16:creationId xmlns:a16="http://schemas.microsoft.com/office/drawing/2014/main" id="{CC8E75B7-D953-4A6A-A9B4-46BEDA230791}"/>
              </a:ext>
            </a:extLst>
          </p:cNvPr>
          <p:cNvGrpSpPr/>
          <p:nvPr/>
        </p:nvGrpSpPr>
        <p:grpSpPr>
          <a:xfrm>
            <a:off x="3864675" y="3341345"/>
            <a:ext cx="1267056" cy="1175616"/>
            <a:chOff x="3864675" y="3341345"/>
            <a:chExt cx="1267056" cy="1175616"/>
          </a:xfrm>
        </p:grpSpPr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6A156E3A-D35C-4FF7-BACA-F6B02A0D4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864675" y="3341345"/>
              <a:ext cx="1267056" cy="117561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A6B221F5-83F1-416B-B7C4-3686C1732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254035" y="3605214"/>
              <a:ext cx="488326" cy="320926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3" name="CustomShape 12">
            <a:extLst>
              <a:ext uri="{FF2B5EF4-FFF2-40B4-BE49-F238E27FC236}">
                <a16:creationId xmlns:a16="http://schemas.microsoft.com/office/drawing/2014/main" id="{5205D48E-5EF5-4120-AC26-C0941E580B14}"/>
              </a:ext>
            </a:extLst>
          </p:cNvPr>
          <p:cNvSpPr/>
          <p:nvPr/>
        </p:nvSpPr>
        <p:spPr>
          <a:xfrm>
            <a:off x="3365952" y="2320783"/>
            <a:ext cx="2586654" cy="46020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1) Представление 6-НДФЛ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2) Представление Прил.1 к Расчету</a:t>
            </a:r>
          </a:p>
        </p:txBody>
      </p:sp>
      <p:sp>
        <p:nvSpPr>
          <p:cNvPr id="24" name="CustomShape 5">
            <a:extLst>
              <a:ext uri="{FF2B5EF4-FFF2-40B4-BE49-F238E27FC236}">
                <a16:creationId xmlns:a16="http://schemas.microsoft.com/office/drawing/2014/main" id="{270E0D44-6E92-4CCE-BD86-1C5E5236B33F}"/>
              </a:ext>
            </a:extLst>
          </p:cNvPr>
          <p:cNvSpPr/>
          <p:nvPr/>
        </p:nvSpPr>
        <p:spPr>
          <a:xfrm>
            <a:off x="6131646" y="1731663"/>
            <a:ext cx="2571676" cy="2757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0121" tIns="29882" rIns="60121" bIns="29882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Обособленное подразделение</a:t>
            </a: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98988F60-B437-4D35-8161-2F13469EC7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79314" y="748527"/>
            <a:ext cx="1076340" cy="10763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CustomShape 11">
            <a:extLst>
              <a:ext uri="{FF2B5EF4-FFF2-40B4-BE49-F238E27FC236}">
                <a16:creationId xmlns:a16="http://schemas.microsoft.com/office/drawing/2014/main" id="{E9538D25-E7C3-42A0-9786-A3A93C2C2BAF}"/>
              </a:ext>
            </a:extLst>
          </p:cNvPr>
          <p:cNvSpPr/>
          <p:nvPr/>
        </p:nvSpPr>
        <p:spPr>
          <a:xfrm rot="5400013">
            <a:off x="7164072" y="2675392"/>
            <a:ext cx="510482" cy="1091025"/>
          </a:xfrm>
          <a:custGeom>
            <a:avLst>
              <a:gd name="f0" fmla="val 7081"/>
              <a:gd name="f1" fmla="val 374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7" name="CustomShape 13">
            <a:extLst>
              <a:ext uri="{FF2B5EF4-FFF2-40B4-BE49-F238E27FC236}">
                <a16:creationId xmlns:a16="http://schemas.microsoft.com/office/drawing/2014/main" id="{C1147A3E-34B6-4008-8F41-1FD65C30B53B}"/>
              </a:ext>
            </a:extLst>
          </p:cNvPr>
          <p:cNvSpPr/>
          <p:nvPr/>
        </p:nvSpPr>
        <p:spPr>
          <a:xfrm>
            <a:off x="7056753" y="1960619"/>
            <a:ext cx="695190" cy="368119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8" name="CustomShape 12">
            <a:extLst>
              <a:ext uri="{FF2B5EF4-FFF2-40B4-BE49-F238E27FC236}">
                <a16:creationId xmlns:a16="http://schemas.microsoft.com/office/drawing/2014/main" id="{C87EE19F-C592-4CF9-B984-7115D6ADD402}"/>
              </a:ext>
            </a:extLst>
          </p:cNvPr>
          <p:cNvSpPr/>
          <p:nvPr/>
        </p:nvSpPr>
        <p:spPr>
          <a:xfrm>
            <a:off x="6452125" y="2335158"/>
            <a:ext cx="2584368" cy="46020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1) Представление 6-НДФЛ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2) Представление Прил.1 к Расчету</a:t>
            </a:r>
          </a:p>
        </p:txBody>
      </p:sp>
      <p:grpSp>
        <p:nvGrpSpPr>
          <p:cNvPr id="29" name="Группа 15">
            <a:extLst>
              <a:ext uri="{FF2B5EF4-FFF2-40B4-BE49-F238E27FC236}">
                <a16:creationId xmlns:a16="http://schemas.microsoft.com/office/drawing/2014/main" id="{CDE6DDC9-CEA1-48CD-BF2C-5512079E1F1F}"/>
              </a:ext>
            </a:extLst>
          </p:cNvPr>
          <p:cNvGrpSpPr/>
          <p:nvPr/>
        </p:nvGrpSpPr>
        <p:grpSpPr>
          <a:xfrm>
            <a:off x="6804269" y="3394316"/>
            <a:ext cx="1267056" cy="1175616"/>
            <a:chOff x="6804269" y="3394316"/>
            <a:chExt cx="1267056" cy="1175616"/>
          </a:xfrm>
        </p:grpSpPr>
        <p:pic>
          <p:nvPicPr>
            <p:cNvPr id="30" name="Picture 12">
              <a:extLst>
                <a:ext uri="{FF2B5EF4-FFF2-40B4-BE49-F238E27FC236}">
                  <a16:creationId xmlns:a16="http://schemas.microsoft.com/office/drawing/2014/main" id="{C0D50CC8-5A98-47E8-B89C-92E63E534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804269" y="3394316"/>
              <a:ext cx="1267056" cy="117561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31" name="Picture 16">
              <a:extLst>
                <a:ext uri="{FF2B5EF4-FFF2-40B4-BE49-F238E27FC236}">
                  <a16:creationId xmlns:a16="http://schemas.microsoft.com/office/drawing/2014/main" id="{C084915B-558A-46AD-B327-6238428BD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193639" y="3658185"/>
              <a:ext cx="488326" cy="320926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80">
            <a:extLst>
              <a:ext uri="{FF2B5EF4-FFF2-40B4-BE49-F238E27FC236}">
                <a16:creationId xmlns:a16="http://schemas.microsoft.com/office/drawing/2014/main" id="{8F2798A8-A37F-427C-87C9-7D4923EE5073}"/>
              </a:ext>
            </a:extLst>
          </p:cNvPr>
          <p:cNvSpPr/>
          <p:nvPr/>
        </p:nvSpPr>
        <p:spPr>
          <a:xfrm>
            <a:off x="4628839" y="2571749"/>
            <a:ext cx="4659316" cy="26543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5F8F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i="0" u="none" strike="noStrike" kern="1200" cap="none" spc="0" baseline="0">
                <a:solidFill>
                  <a:srgbClr val="DAE3F3"/>
                </a:solidFill>
                <a:uFillTx/>
                <a:latin typeface="Calibri" pitchFamily="34"/>
                <a:ea typeface="DejaVu Sans"/>
                <a:cs typeface="Calibri" pitchFamily="34"/>
              </a:rPr>
              <a:t>ОКТМО 2</a:t>
            </a:r>
          </a:p>
        </p:txBody>
      </p:sp>
      <p:sp>
        <p:nvSpPr>
          <p:cNvPr id="3" name="Прямоугольник 38">
            <a:extLst>
              <a:ext uri="{FF2B5EF4-FFF2-40B4-BE49-F238E27FC236}">
                <a16:creationId xmlns:a16="http://schemas.microsoft.com/office/drawing/2014/main" id="{7B223A0E-4D40-4D20-8D0F-A330E567C9BF}"/>
              </a:ext>
            </a:extLst>
          </p:cNvPr>
          <p:cNvSpPr/>
          <p:nvPr/>
        </p:nvSpPr>
        <p:spPr>
          <a:xfrm flipV="1">
            <a:off x="0" y="0"/>
            <a:ext cx="9147474" cy="428606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9E7E2C8D-3A07-42AB-9B0F-CF06234A9B78}"/>
              </a:ext>
            </a:extLst>
          </p:cNvPr>
          <p:cNvSpPr/>
          <p:nvPr/>
        </p:nvSpPr>
        <p:spPr>
          <a:xfrm>
            <a:off x="0" y="-100071"/>
            <a:ext cx="9144000" cy="60948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Представление отчетности налоговыми агентами </a:t>
            </a:r>
            <a:r>
              <a:rPr lang="ru-RU" sz="18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с обособленными подразделениями</a:t>
            </a:r>
          </a:p>
        </p:txBody>
      </p:sp>
      <p:sp>
        <p:nvSpPr>
          <p:cNvPr id="5" name="Овал 41">
            <a:extLst>
              <a:ext uri="{FF2B5EF4-FFF2-40B4-BE49-F238E27FC236}">
                <a16:creationId xmlns:a16="http://schemas.microsoft.com/office/drawing/2014/main" id="{53D1EAE3-5D2C-4D96-B035-1115A3E516CC}"/>
              </a:ext>
            </a:extLst>
          </p:cNvPr>
          <p:cNvSpPr/>
          <p:nvPr/>
        </p:nvSpPr>
        <p:spPr>
          <a:xfrm>
            <a:off x="35497" y="2571749"/>
            <a:ext cx="4659316" cy="26543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5F8F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i="0" u="none" strike="noStrike" kern="1200" cap="none" spc="0" baseline="0">
                <a:solidFill>
                  <a:srgbClr val="DAE3F3"/>
                </a:solidFill>
                <a:uFillTx/>
                <a:latin typeface="Calibri" pitchFamily="34"/>
                <a:ea typeface="DejaVu Sans"/>
                <a:cs typeface="Calibri" pitchFamily="34"/>
              </a:rPr>
              <a:t>ОКТМО 1</a:t>
            </a: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F2AE1F98-99A7-483C-A451-9639A49AA6D5}"/>
              </a:ext>
            </a:extLst>
          </p:cNvPr>
          <p:cNvSpPr/>
          <p:nvPr/>
        </p:nvSpPr>
        <p:spPr>
          <a:xfrm>
            <a:off x="114866" y="1627183"/>
            <a:ext cx="4484683" cy="10001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7F7F7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8794086C-430A-49B7-AB03-894384A892AA}"/>
              </a:ext>
            </a:extLst>
          </p:cNvPr>
          <p:cNvSpPr/>
          <p:nvPr/>
        </p:nvSpPr>
        <p:spPr>
          <a:xfrm>
            <a:off x="1835722" y="1874840"/>
            <a:ext cx="2187573" cy="4912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0121" tIns="29882" rIns="60121" bIns="29882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Обособленное подразделение </a:t>
            </a:r>
            <a:r>
              <a:rPr lang="ru-RU" sz="14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Proxima Nova"/>
                <a:cs typeface="Calibri" pitchFamily="34"/>
              </a:rPr>
              <a:t>№ 1</a:t>
            </a:r>
          </a:p>
        </p:txBody>
      </p:sp>
      <p:sp>
        <p:nvSpPr>
          <p:cNvPr id="8" name="CustomShape 8">
            <a:extLst>
              <a:ext uri="{FF2B5EF4-FFF2-40B4-BE49-F238E27FC236}">
                <a16:creationId xmlns:a16="http://schemas.microsoft.com/office/drawing/2014/main" id="{F2B7B340-4911-44A8-9195-8D2A54997D2D}"/>
              </a:ext>
            </a:extLst>
          </p:cNvPr>
          <p:cNvSpPr/>
          <p:nvPr/>
        </p:nvSpPr>
        <p:spPr>
          <a:xfrm>
            <a:off x="1894453" y="4202116"/>
            <a:ext cx="2346322" cy="7372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ТНО по месту учета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Proxima Nova"/>
                <a:cs typeface="Calibri" pitchFamily="34"/>
              </a:rPr>
              <a:t>этого обособленного подразделения</a:t>
            </a:r>
          </a:p>
        </p:txBody>
      </p:sp>
      <p:sp>
        <p:nvSpPr>
          <p:cNvPr id="9" name="CustomShape 9">
            <a:extLst>
              <a:ext uri="{FF2B5EF4-FFF2-40B4-BE49-F238E27FC236}">
                <a16:creationId xmlns:a16="http://schemas.microsoft.com/office/drawing/2014/main" id="{830E0C45-7426-4AC4-ADE3-B9C2F31A9541}"/>
              </a:ext>
            </a:extLst>
          </p:cNvPr>
          <p:cNvSpPr/>
          <p:nvPr/>
        </p:nvSpPr>
        <p:spPr>
          <a:xfrm>
            <a:off x="8639744" y="4660897"/>
            <a:ext cx="465136" cy="2079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0" name="CustomShape 10">
            <a:extLst>
              <a:ext uri="{FF2B5EF4-FFF2-40B4-BE49-F238E27FC236}">
                <a16:creationId xmlns:a16="http://schemas.microsoft.com/office/drawing/2014/main" id="{3EB3CF0B-BDEC-477D-9731-5869CB8AF11C}"/>
              </a:ext>
            </a:extLst>
          </p:cNvPr>
          <p:cNvSpPr/>
          <p:nvPr/>
        </p:nvSpPr>
        <p:spPr>
          <a:xfrm>
            <a:off x="68836" y="815973"/>
            <a:ext cx="8959848" cy="460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3"/>
                </a:lnTo>
              </a:path>
            </a:pathLst>
          </a:custGeom>
          <a:noFill/>
          <a:ln w="38103" cap="flat">
            <a:solidFill>
              <a:srgbClr val="A5A5A5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1" name="CustomShape 11">
            <a:extLst>
              <a:ext uri="{FF2B5EF4-FFF2-40B4-BE49-F238E27FC236}">
                <a16:creationId xmlns:a16="http://schemas.microsoft.com/office/drawing/2014/main" id="{1C8E742E-D906-4B98-852A-D12309F9BB61}"/>
              </a:ext>
            </a:extLst>
          </p:cNvPr>
          <p:cNvSpPr/>
          <p:nvPr/>
        </p:nvSpPr>
        <p:spPr>
          <a:xfrm>
            <a:off x="6524847" y="768324"/>
            <a:ext cx="202320" cy="16955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3372AB"/>
              </a:gs>
              <a:gs pos="100000">
                <a:srgbClr val="4697E0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2" name="CustomShape 12">
            <a:extLst>
              <a:ext uri="{FF2B5EF4-FFF2-40B4-BE49-F238E27FC236}">
                <a16:creationId xmlns:a16="http://schemas.microsoft.com/office/drawing/2014/main" id="{5677D435-C86D-456E-81C0-E76A3969583A}"/>
              </a:ext>
            </a:extLst>
          </p:cNvPr>
          <p:cNvSpPr/>
          <p:nvPr/>
        </p:nvSpPr>
        <p:spPr>
          <a:xfrm>
            <a:off x="8488320" y="798947"/>
            <a:ext cx="189719" cy="15732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3372AB"/>
              </a:gs>
              <a:gs pos="100000">
                <a:srgbClr val="4697E0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3" name="CustomShape 13">
            <a:extLst>
              <a:ext uri="{FF2B5EF4-FFF2-40B4-BE49-F238E27FC236}">
                <a16:creationId xmlns:a16="http://schemas.microsoft.com/office/drawing/2014/main" id="{387FE3EB-0312-44C5-8C1E-366DCB856D7F}"/>
              </a:ext>
            </a:extLst>
          </p:cNvPr>
          <p:cNvSpPr/>
          <p:nvPr/>
        </p:nvSpPr>
        <p:spPr>
          <a:xfrm>
            <a:off x="1943666" y="403222"/>
            <a:ext cx="1389421" cy="3986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Proxima Nova"/>
                <a:cs typeface="Calibri" pitchFamily="34"/>
              </a:rPr>
              <a:t>сентябрь</a:t>
            </a:r>
          </a:p>
        </p:txBody>
      </p:sp>
      <p:sp>
        <p:nvSpPr>
          <p:cNvPr id="14" name="CustomShape 14">
            <a:extLst>
              <a:ext uri="{FF2B5EF4-FFF2-40B4-BE49-F238E27FC236}">
                <a16:creationId xmlns:a16="http://schemas.microsoft.com/office/drawing/2014/main" id="{5D43F684-ACBB-484E-AB88-CE9EE294271D}"/>
              </a:ext>
            </a:extLst>
          </p:cNvPr>
          <p:cNvSpPr/>
          <p:nvPr/>
        </p:nvSpPr>
        <p:spPr>
          <a:xfrm>
            <a:off x="6485510" y="403222"/>
            <a:ext cx="1619246" cy="39845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Proxima Nova"/>
                <a:cs typeface="Calibri" pitchFamily="34"/>
              </a:rPr>
              <a:t>октябрь</a:t>
            </a:r>
          </a:p>
        </p:txBody>
      </p:sp>
      <p:sp>
        <p:nvSpPr>
          <p:cNvPr id="15" name="CustomShape 15">
            <a:extLst>
              <a:ext uri="{FF2B5EF4-FFF2-40B4-BE49-F238E27FC236}">
                <a16:creationId xmlns:a16="http://schemas.microsoft.com/office/drawing/2014/main" id="{B1255D24-1D94-452C-9B7F-48F22B8201DC}"/>
              </a:ext>
            </a:extLst>
          </p:cNvPr>
          <p:cNvSpPr/>
          <p:nvPr/>
        </p:nvSpPr>
        <p:spPr>
          <a:xfrm>
            <a:off x="7674550" y="906463"/>
            <a:ext cx="1481135" cy="9826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05.10 выплата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отпускных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за ОП № 1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0" i="0" u="none" strike="noStrike" kern="1200" cap="none" spc="-1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16" name="CustomShape 16">
            <a:extLst>
              <a:ext uri="{FF2B5EF4-FFF2-40B4-BE49-F238E27FC236}">
                <a16:creationId xmlns:a16="http://schemas.microsoft.com/office/drawing/2014/main" id="{41A21450-D2F8-499B-A049-6467234BBE66}"/>
              </a:ext>
            </a:extLst>
          </p:cNvPr>
          <p:cNvSpPr/>
          <p:nvPr/>
        </p:nvSpPr>
        <p:spPr>
          <a:xfrm>
            <a:off x="5861624" y="966785"/>
            <a:ext cx="2012951" cy="5206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0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3</a:t>
            </a:r>
            <a:r>
              <a: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.10 переход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 в ОП № 2</a:t>
            </a:r>
          </a:p>
        </p:txBody>
      </p:sp>
      <p:sp>
        <p:nvSpPr>
          <p:cNvPr id="17" name="CustomShape 17">
            <a:extLst>
              <a:ext uri="{FF2B5EF4-FFF2-40B4-BE49-F238E27FC236}">
                <a16:creationId xmlns:a16="http://schemas.microsoft.com/office/drawing/2014/main" id="{20B36D12-3DE9-4252-8160-F08BC6629289}"/>
              </a:ext>
            </a:extLst>
          </p:cNvPr>
          <p:cNvSpPr/>
          <p:nvPr/>
        </p:nvSpPr>
        <p:spPr>
          <a:xfrm>
            <a:off x="4836097" y="1624010"/>
            <a:ext cx="4116391" cy="101599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7F7F7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8" name="Line 27">
            <a:extLst>
              <a:ext uri="{FF2B5EF4-FFF2-40B4-BE49-F238E27FC236}">
                <a16:creationId xmlns:a16="http://schemas.microsoft.com/office/drawing/2014/main" id="{55450D47-9D38-4D66-9131-AA0657F9F6A1}"/>
              </a:ext>
            </a:extLst>
          </p:cNvPr>
          <p:cNvSpPr/>
          <p:nvPr/>
        </p:nvSpPr>
        <p:spPr>
          <a:xfrm flipH="1">
            <a:off x="4710687" y="431797"/>
            <a:ext cx="0" cy="47942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 cap="flat">
            <a:solidFill>
              <a:srgbClr val="A5A5A5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9" name="Рисунок 2">
            <a:extLst>
              <a:ext uri="{FF2B5EF4-FFF2-40B4-BE49-F238E27FC236}">
                <a16:creationId xmlns:a16="http://schemas.microsoft.com/office/drawing/2014/main" id="{E6BBF747-51FA-4E84-905E-BAA4A1C3AB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00" t="10464" r="15836" b="20340"/>
          <a:stretch>
            <a:fillRect/>
          </a:stretch>
        </p:blipFill>
        <p:spPr>
          <a:xfrm>
            <a:off x="4405880" y="973141"/>
            <a:ext cx="608011" cy="6080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0" name="CustomShape 28">
            <a:extLst>
              <a:ext uri="{FF2B5EF4-FFF2-40B4-BE49-F238E27FC236}">
                <a16:creationId xmlns:a16="http://schemas.microsoft.com/office/drawing/2014/main" id="{036B134D-3D23-41C0-AFDF-D11EECE95006}"/>
              </a:ext>
            </a:extLst>
          </p:cNvPr>
          <p:cNvSpPr/>
          <p:nvPr/>
        </p:nvSpPr>
        <p:spPr>
          <a:xfrm>
            <a:off x="1698516" y="1144472"/>
            <a:ext cx="2710894" cy="42696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val 25000"/>
              <a:gd name="f10" fmla="val 30463"/>
              <a:gd name="f11" fmla="val 23346"/>
              <a:gd name="f12" fmla="val 43750"/>
              <a:gd name="f13" fmla="+- 0 0 -360"/>
              <a:gd name="f14" fmla="+- 0 0 -180"/>
              <a:gd name="f15" fmla="+- 0 0 -90"/>
              <a:gd name="f16" fmla="abs f4"/>
              <a:gd name="f17" fmla="abs f5"/>
              <a:gd name="f18" fmla="abs f6"/>
              <a:gd name="f19" fmla="*/ f13 f0 1"/>
              <a:gd name="f20" fmla="*/ f14 f0 1"/>
              <a:gd name="f21" fmla="*/ f15 f0 1"/>
              <a:gd name="f22" fmla="?: f16 f4 1"/>
              <a:gd name="f23" fmla="?: f17 f5 1"/>
              <a:gd name="f24" fmla="?: f18 f6 1"/>
              <a:gd name="f25" fmla="*/ f19 1 f3"/>
              <a:gd name="f26" fmla="*/ f20 1 f3"/>
              <a:gd name="f27" fmla="*/ f21 1 f3"/>
              <a:gd name="f28" fmla="*/ f22 1 21600"/>
              <a:gd name="f29" fmla="*/ f23 1 21600"/>
              <a:gd name="f30" fmla="*/ 21600 f22 1"/>
              <a:gd name="f31" fmla="*/ 21600 f23 1"/>
              <a:gd name="f32" fmla="+- f25 0 f1"/>
              <a:gd name="f33" fmla="+- f26 0 f1"/>
              <a:gd name="f34" fmla="+- f27 0 f1"/>
              <a:gd name="f35" fmla="min f29 f28"/>
              <a:gd name="f36" fmla="*/ f30 1 f24"/>
              <a:gd name="f37" fmla="*/ f31 1 f24"/>
              <a:gd name="f38" fmla="val f36"/>
              <a:gd name="f39" fmla="val f37"/>
              <a:gd name="f40" fmla="*/ f7 f35 1"/>
              <a:gd name="f41" fmla="+- f39 0 f7"/>
              <a:gd name="f42" fmla="+- f38 0 f7"/>
              <a:gd name="f43" fmla="*/ f38 f35 1"/>
              <a:gd name="f44" fmla="*/ f39 f35 1"/>
              <a:gd name="f45" fmla="min f42 f41"/>
              <a:gd name="f46" fmla="*/ f45 f9 1"/>
              <a:gd name="f47" fmla="*/ f45 f10 1"/>
              <a:gd name="f48" fmla="*/ f45 f11 1"/>
              <a:gd name="f49" fmla="*/ f45 f12 1"/>
              <a:gd name="f50" fmla="*/ f46 1 100000"/>
              <a:gd name="f51" fmla="*/ f47 1 100000"/>
              <a:gd name="f52" fmla="*/ f48 1 100000"/>
              <a:gd name="f53" fmla="*/ f49 1 100000"/>
              <a:gd name="f54" fmla="*/ f50 1 2"/>
              <a:gd name="f55" fmla="+- f38 0 f52"/>
              <a:gd name="f56" fmla="+- f53 0 f50"/>
              <a:gd name="f57" fmla="*/ f53 f35 1"/>
              <a:gd name="f58" fmla="*/ f51 f35 1"/>
              <a:gd name="f59" fmla="*/ f50 f35 1"/>
              <a:gd name="f60" fmla="+- f51 0 f54"/>
              <a:gd name="f61" fmla="max f56 0"/>
              <a:gd name="f62" fmla="*/ f55 f35 1"/>
              <a:gd name="f63" fmla="*/ f54 f35 1"/>
              <a:gd name="f64" fmla="+- f50 f61 0"/>
              <a:gd name="f65" fmla="+- f60 f50 0"/>
              <a:gd name="f66" fmla="+- f60 f53 0"/>
              <a:gd name="f67" fmla="*/ f60 f35 1"/>
              <a:gd name="f68" fmla="*/ f61 f35 1"/>
              <a:gd name="f69" fmla="+- f65 f60 0"/>
              <a:gd name="f70" fmla="*/ f66 f35 1"/>
              <a:gd name="f71" fmla="*/ f65 f35 1"/>
              <a:gd name="f72" fmla="*/ f64 f35 1"/>
              <a:gd name="f73" fmla="*/ f69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62" y="f40"/>
              </a:cxn>
              <a:cxn ang="f33">
                <a:pos x="f62" y="f73"/>
              </a:cxn>
              <a:cxn ang="f33">
                <a:pos x="f63" y="f44"/>
              </a:cxn>
              <a:cxn ang="f34">
                <a:pos x="f43" y="f58"/>
              </a:cxn>
            </a:cxnLst>
            <a:rect l="f40" t="f40" r="f43" b="f44"/>
            <a:pathLst>
              <a:path>
                <a:moveTo>
                  <a:pt x="f40" y="f44"/>
                </a:moveTo>
                <a:lnTo>
                  <a:pt x="f40" y="f70"/>
                </a:lnTo>
                <a:arcTo wR="f57" hR="f57" stAng="f0" swAng="f1"/>
                <a:lnTo>
                  <a:pt x="f62" y="f67"/>
                </a:lnTo>
                <a:lnTo>
                  <a:pt x="f62" y="f40"/>
                </a:lnTo>
                <a:lnTo>
                  <a:pt x="f43" y="f58"/>
                </a:lnTo>
                <a:lnTo>
                  <a:pt x="f62" y="f73"/>
                </a:lnTo>
                <a:lnTo>
                  <a:pt x="f62" y="f71"/>
                </a:lnTo>
                <a:lnTo>
                  <a:pt x="f72" y="f71"/>
                </a:lnTo>
                <a:arcTo wR="f68" hR="f68" stAng="f2" swAng="f8"/>
                <a:lnTo>
                  <a:pt x="f59" y="f44"/>
                </a:lnTo>
                <a:close/>
              </a:path>
            </a:pathLst>
          </a:custGeom>
          <a:gradFill>
            <a:gsLst>
              <a:gs pos="0">
                <a:srgbClr val="3372AB"/>
              </a:gs>
              <a:gs pos="100000">
                <a:srgbClr val="4697E0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1" name="CustomShape 29">
            <a:extLst>
              <a:ext uri="{FF2B5EF4-FFF2-40B4-BE49-F238E27FC236}">
                <a16:creationId xmlns:a16="http://schemas.microsoft.com/office/drawing/2014/main" id="{E6874F92-9568-465C-83AD-C77DD74A101F}"/>
              </a:ext>
            </a:extLst>
          </p:cNvPr>
          <p:cNvSpPr/>
          <p:nvPr/>
        </p:nvSpPr>
        <p:spPr>
          <a:xfrm>
            <a:off x="323523" y="922336"/>
            <a:ext cx="4342705" cy="30632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Выплата отпускных </a:t>
            </a:r>
            <a:r>
              <a:rPr lang="ru-RU" sz="1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05.10 </a:t>
            </a:r>
            <a:r>
              <a: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перешедшему в другое ОП </a:t>
            </a:r>
          </a:p>
        </p:txBody>
      </p:sp>
      <p:sp>
        <p:nvSpPr>
          <p:cNvPr id="22" name="CustomShape 30">
            <a:extLst>
              <a:ext uri="{FF2B5EF4-FFF2-40B4-BE49-F238E27FC236}">
                <a16:creationId xmlns:a16="http://schemas.microsoft.com/office/drawing/2014/main" id="{53C491A1-2395-4859-A56E-87FDB5FB0939}"/>
              </a:ext>
            </a:extLst>
          </p:cNvPr>
          <p:cNvSpPr/>
          <p:nvPr/>
        </p:nvSpPr>
        <p:spPr>
          <a:xfrm>
            <a:off x="8565129" y="4529142"/>
            <a:ext cx="539752" cy="36512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3" name="CustomShape 6">
            <a:extLst>
              <a:ext uri="{FF2B5EF4-FFF2-40B4-BE49-F238E27FC236}">
                <a16:creationId xmlns:a16="http://schemas.microsoft.com/office/drawing/2014/main" id="{48784076-095E-4FB8-8289-F345C91D5C3F}"/>
              </a:ext>
            </a:extLst>
          </p:cNvPr>
          <p:cNvSpPr/>
          <p:nvPr/>
        </p:nvSpPr>
        <p:spPr>
          <a:xfrm>
            <a:off x="6539487" y="1854202"/>
            <a:ext cx="2187573" cy="4912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0121" tIns="29882" rIns="60121" bIns="29882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Обособленное подразделение </a:t>
            </a:r>
            <a:r>
              <a:rPr lang="ru-RU" sz="14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Proxima Nova"/>
                <a:cs typeface="Calibri" pitchFamily="34"/>
              </a:rPr>
              <a:t>№ 2</a:t>
            </a:r>
          </a:p>
        </p:txBody>
      </p:sp>
      <p:sp>
        <p:nvSpPr>
          <p:cNvPr id="24" name="CustomShape 8">
            <a:extLst>
              <a:ext uri="{FF2B5EF4-FFF2-40B4-BE49-F238E27FC236}">
                <a16:creationId xmlns:a16="http://schemas.microsoft.com/office/drawing/2014/main" id="{EB6AD165-B474-424E-81E4-34F2B5B81EFF}"/>
              </a:ext>
            </a:extLst>
          </p:cNvPr>
          <p:cNvSpPr/>
          <p:nvPr/>
        </p:nvSpPr>
        <p:spPr>
          <a:xfrm>
            <a:off x="6371210" y="4244973"/>
            <a:ext cx="2336804" cy="7372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ТНО по месту учета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Proxima Nova"/>
                <a:cs typeface="Calibri" pitchFamily="34"/>
              </a:rPr>
              <a:t>этого обособленного подразделения</a:t>
            </a:r>
          </a:p>
        </p:txBody>
      </p:sp>
      <p:sp>
        <p:nvSpPr>
          <p:cNvPr id="25" name="Graphic 19">
            <a:extLst>
              <a:ext uri="{FF2B5EF4-FFF2-40B4-BE49-F238E27FC236}">
                <a16:creationId xmlns:a16="http://schemas.microsoft.com/office/drawing/2014/main" id="{473FA5FB-DEC4-47B1-BA91-6B8AACC8C7DE}"/>
              </a:ext>
            </a:extLst>
          </p:cNvPr>
          <p:cNvSpPr/>
          <p:nvPr/>
        </p:nvSpPr>
        <p:spPr>
          <a:xfrm>
            <a:off x="1589656" y="459394"/>
            <a:ext cx="304796" cy="2952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20925"/>
              <a:gd name="f8" fmla="val 2090"/>
              <a:gd name="f9" fmla="val 17550"/>
              <a:gd name="f10" fmla="val 697"/>
              <a:gd name="f11" fmla="val 312"/>
              <a:gd name="f12" fmla="val 17248"/>
              <a:gd name="f13" fmla="val 16875"/>
              <a:gd name="f14" fmla="val 16502"/>
              <a:gd name="f15" fmla="val 16200"/>
              <a:gd name="f16" fmla="val 5400"/>
              <a:gd name="f17" fmla="val 5098"/>
              <a:gd name="f18" fmla="val 4725"/>
              <a:gd name="f19" fmla="val 4352"/>
              <a:gd name="f20" fmla="val 4050"/>
              <a:gd name="f21" fmla="val 675"/>
              <a:gd name="f22" fmla="val 302"/>
              <a:gd name="f23" fmla="val 2402"/>
              <a:gd name="f24" fmla="val 2787"/>
              <a:gd name="f25" fmla="val 20903"/>
              <a:gd name="f26" fmla="val 21288"/>
              <a:gd name="f27" fmla="val 21298"/>
              <a:gd name="f28" fmla="val 3484"/>
              <a:gd name="f29" fmla="val 3869"/>
              <a:gd name="f30" fmla="val 4181"/>
              <a:gd name="f31" fmla="val 20250"/>
              <a:gd name="f32" fmla="val 6271"/>
              <a:gd name="f33" fmla="val 1350"/>
              <a:gd name="f34" fmla="val 18225"/>
              <a:gd name="f35" fmla="val 11148"/>
              <a:gd name="f36" fmla="val 9755"/>
              <a:gd name="f37" fmla="val 14850"/>
              <a:gd name="f38" fmla="val 13500"/>
              <a:gd name="f39" fmla="val 11475"/>
              <a:gd name="f40" fmla="val 10125"/>
              <a:gd name="f41" fmla="val 8100"/>
              <a:gd name="f42" fmla="val 6750"/>
              <a:gd name="f43" fmla="val 14632"/>
              <a:gd name="f44" fmla="val 13239"/>
              <a:gd name="f45" fmla="val 3375"/>
              <a:gd name="f46" fmla="val 18116"/>
              <a:gd name="f47" fmla="val 16723"/>
              <a:gd name="f48" fmla="+- 0 0 -90"/>
              <a:gd name="f49" fmla="+- 0 0 -180"/>
              <a:gd name="f50" fmla="+- 0 0 -270"/>
              <a:gd name="f51" fmla="+- 0 0 -360"/>
              <a:gd name="f52" fmla="*/ f3 1 21600"/>
              <a:gd name="f53" fmla="*/ f4 1 21600"/>
              <a:gd name="f54" fmla="+- f6 0 f5"/>
              <a:gd name="f55" fmla="*/ f48 f0 1"/>
              <a:gd name="f56" fmla="*/ f49 f0 1"/>
              <a:gd name="f57" fmla="*/ f50 f0 1"/>
              <a:gd name="f58" fmla="*/ f51 f0 1"/>
              <a:gd name="f59" fmla="*/ f54 1 2"/>
              <a:gd name="f60" fmla="*/ f54 1 21600"/>
              <a:gd name="f61" fmla="*/ f55 1 f2"/>
              <a:gd name="f62" fmla="*/ f56 1 f2"/>
              <a:gd name="f63" fmla="*/ f57 1 f2"/>
              <a:gd name="f64" fmla="*/ f58 1 f2"/>
              <a:gd name="f65" fmla="*/ f59 1 f60"/>
              <a:gd name="f66" fmla="*/ 0 1 f60"/>
              <a:gd name="f67" fmla="*/ f6 1 f60"/>
              <a:gd name="f68" fmla="+- f61 0 f1"/>
              <a:gd name="f69" fmla="+- f62 0 f1"/>
              <a:gd name="f70" fmla="+- f63 0 f1"/>
              <a:gd name="f71" fmla="+- f64 0 f1"/>
              <a:gd name="f72" fmla="*/ f66 f52 1"/>
              <a:gd name="f73" fmla="*/ f67 f52 1"/>
              <a:gd name="f74" fmla="*/ f67 f53 1"/>
              <a:gd name="f75" fmla="*/ f66 f53 1"/>
              <a:gd name="f76" fmla="*/ f65 f52 1"/>
              <a:gd name="f77" fmla="*/ f65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8">
                <a:pos x="f76" y="f77"/>
              </a:cxn>
              <a:cxn ang="f69">
                <a:pos x="f76" y="f77"/>
              </a:cxn>
              <a:cxn ang="f70">
                <a:pos x="f76" y="f77"/>
              </a:cxn>
              <a:cxn ang="f71">
                <a:pos x="f76" y="f77"/>
              </a:cxn>
            </a:cxnLst>
            <a:rect l="f72" t="f75" r="f73" b="f74"/>
            <a:pathLst>
              <a:path w="21600" h="21600">
                <a:moveTo>
                  <a:pt x="f7" y="f8"/>
                </a:moveTo>
                <a:lnTo>
                  <a:pt x="f9" y="f8"/>
                </a:lnTo>
                <a:lnTo>
                  <a:pt x="f9" y="f10"/>
                </a:lnTo>
                <a:cubicBezTo>
                  <a:pt x="f9" y="f11"/>
                  <a:pt x="f12" y="f5"/>
                  <a:pt x="f13" y="f5"/>
                </a:cubicBezTo>
                <a:cubicBezTo>
                  <a:pt x="f14" y="f5"/>
                  <a:pt x="f15" y="f11"/>
                  <a:pt x="f15" y="f10"/>
                </a:cubicBezTo>
                <a:lnTo>
                  <a:pt x="f15" y="f8"/>
                </a:lnTo>
                <a:lnTo>
                  <a:pt x="f16" y="f8"/>
                </a:lnTo>
                <a:lnTo>
                  <a:pt x="f16" y="f10"/>
                </a:lnTo>
                <a:cubicBezTo>
                  <a:pt x="f16" y="f11"/>
                  <a:pt x="f17" y="f5"/>
                  <a:pt x="f18" y="f5"/>
                </a:cubicBezTo>
                <a:cubicBezTo>
                  <a:pt x="f19" y="f5"/>
                  <a:pt x="f20" y="f11"/>
                  <a:pt x="f20" y="f10"/>
                </a:cubicBezTo>
                <a:lnTo>
                  <a:pt x="f20" y="f8"/>
                </a:lnTo>
                <a:lnTo>
                  <a:pt x="f21" y="f8"/>
                </a:lnTo>
                <a:cubicBezTo>
                  <a:pt x="f22" y="f8"/>
                  <a:pt x="f5" y="f23"/>
                  <a:pt x="f5" y="f24"/>
                </a:cubicBezTo>
                <a:lnTo>
                  <a:pt x="f5" y="f25"/>
                </a:lnTo>
                <a:cubicBezTo>
                  <a:pt x="f5" y="f26"/>
                  <a:pt x="f22" y="f6"/>
                  <a:pt x="f21" y="f6"/>
                </a:cubicBezTo>
                <a:lnTo>
                  <a:pt x="f7" y="f6"/>
                </a:lnTo>
                <a:cubicBezTo>
                  <a:pt x="f27" y="f6"/>
                  <a:pt x="f6" y="f26"/>
                  <a:pt x="f6" y="f25"/>
                </a:cubicBezTo>
                <a:lnTo>
                  <a:pt x="f6" y="f24"/>
                </a:lnTo>
                <a:cubicBezTo>
                  <a:pt x="f6" y="f23"/>
                  <a:pt x="f27" y="f8"/>
                  <a:pt x="f7" y="f8"/>
                </a:cubicBezTo>
                <a:close/>
                <a:moveTo>
                  <a:pt x="f20" y="f28"/>
                </a:moveTo>
                <a:cubicBezTo>
                  <a:pt x="f20" y="f29"/>
                  <a:pt x="f19" y="f30"/>
                  <a:pt x="f18" y="f30"/>
                </a:cubicBezTo>
                <a:cubicBezTo>
                  <a:pt x="f17" y="f30"/>
                  <a:pt x="f16" y="f29"/>
                  <a:pt x="f16" y="f28"/>
                </a:cubicBezTo>
                <a:lnTo>
                  <a:pt x="f15" y="f28"/>
                </a:lnTo>
                <a:cubicBezTo>
                  <a:pt x="f15" y="f29"/>
                  <a:pt x="f14" y="f30"/>
                  <a:pt x="f13" y="f30"/>
                </a:cubicBezTo>
                <a:cubicBezTo>
                  <a:pt x="f12" y="f30"/>
                  <a:pt x="f9" y="f29"/>
                  <a:pt x="f9" y="f28"/>
                </a:cubicBezTo>
                <a:lnTo>
                  <a:pt x="f31" y="f28"/>
                </a:lnTo>
                <a:lnTo>
                  <a:pt x="f31" y="f32"/>
                </a:lnTo>
                <a:lnTo>
                  <a:pt x="f33" y="f32"/>
                </a:lnTo>
                <a:lnTo>
                  <a:pt x="f33" y="f28"/>
                </a:lnTo>
                <a:close/>
                <a:moveTo>
                  <a:pt x="f34" y="f35"/>
                </a:moveTo>
                <a:lnTo>
                  <a:pt x="f13" y="f35"/>
                </a:lnTo>
                <a:lnTo>
                  <a:pt x="f13" y="f36"/>
                </a:lnTo>
                <a:lnTo>
                  <a:pt x="f34" y="f36"/>
                </a:lnTo>
                <a:close/>
                <a:moveTo>
                  <a:pt x="f37" y="f35"/>
                </a:moveTo>
                <a:lnTo>
                  <a:pt x="f38" y="f35"/>
                </a:lnTo>
                <a:lnTo>
                  <a:pt x="f38" y="f36"/>
                </a:lnTo>
                <a:lnTo>
                  <a:pt x="f37" y="f36"/>
                </a:lnTo>
                <a:close/>
                <a:moveTo>
                  <a:pt x="f39" y="f35"/>
                </a:moveTo>
                <a:lnTo>
                  <a:pt x="f40" y="f35"/>
                </a:lnTo>
                <a:lnTo>
                  <a:pt x="f40" y="f36"/>
                </a:lnTo>
                <a:lnTo>
                  <a:pt x="f39" y="f36"/>
                </a:lnTo>
                <a:close/>
                <a:moveTo>
                  <a:pt x="f41" y="f35"/>
                </a:moveTo>
                <a:lnTo>
                  <a:pt x="f42" y="f35"/>
                </a:lnTo>
                <a:lnTo>
                  <a:pt x="f42" y="f36"/>
                </a:lnTo>
                <a:lnTo>
                  <a:pt x="f41" y="f36"/>
                </a:lnTo>
                <a:close/>
                <a:moveTo>
                  <a:pt x="f34" y="f43"/>
                </a:moveTo>
                <a:lnTo>
                  <a:pt x="f13" y="f43"/>
                </a:lnTo>
                <a:lnTo>
                  <a:pt x="f13" y="f44"/>
                </a:lnTo>
                <a:lnTo>
                  <a:pt x="f34" y="f44"/>
                </a:lnTo>
                <a:close/>
                <a:moveTo>
                  <a:pt x="f37" y="f43"/>
                </a:moveTo>
                <a:lnTo>
                  <a:pt x="f38" y="f43"/>
                </a:lnTo>
                <a:lnTo>
                  <a:pt x="f38" y="f44"/>
                </a:lnTo>
                <a:lnTo>
                  <a:pt x="f37" y="f44"/>
                </a:lnTo>
                <a:close/>
                <a:moveTo>
                  <a:pt x="f39" y="f43"/>
                </a:moveTo>
                <a:lnTo>
                  <a:pt x="f40" y="f43"/>
                </a:lnTo>
                <a:lnTo>
                  <a:pt x="f40" y="f44"/>
                </a:lnTo>
                <a:lnTo>
                  <a:pt x="f39" y="f44"/>
                </a:lnTo>
                <a:close/>
                <a:moveTo>
                  <a:pt x="f41" y="f43"/>
                </a:moveTo>
                <a:lnTo>
                  <a:pt x="f42" y="f43"/>
                </a:lnTo>
                <a:lnTo>
                  <a:pt x="f42" y="f44"/>
                </a:lnTo>
                <a:lnTo>
                  <a:pt x="f41" y="f44"/>
                </a:lnTo>
                <a:close/>
                <a:moveTo>
                  <a:pt x="f18" y="f43"/>
                </a:moveTo>
                <a:lnTo>
                  <a:pt x="f45" y="f43"/>
                </a:lnTo>
                <a:lnTo>
                  <a:pt x="f45" y="f44"/>
                </a:lnTo>
                <a:lnTo>
                  <a:pt x="f18" y="f44"/>
                </a:lnTo>
                <a:close/>
                <a:moveTo>
                  <a:pt x="f39" y="f46"/>
                </a:moveTo>
                <a:lnTo>
                  <a:pt x="f40" y="f46"/>
                </a:lnTo>
                <a:lnTo>
                  <a:pt x="f40" y="f47"/>
                </a:lnTo>
                <a:lnTo>
                  <a:pt x="f39" y="f47"/>
                </a:lnTo>
                <a:close/>
                <a:moveTo>
                  <a:pt x="f41" y="f46"/>
                </a:moveTo>
                <a:lnTo>
                  <a:pt x="f42" y="f46"/>
                </a:lnTo>
                <a:lnTo>
                  <a:pt x="f42" y="f47"/>
                </a:lnTo>
                <a:lnTo>
                  <a:pt x="f41" y="f47"/>
                </a:lnTo>
                <a:close/>
                <a:moveTo>
                  <a:pt x="f18" y="f46"/>
                </a:moveTo>
                <a:lnTo>
                  <a:pt x="f45" y="f46"/>
                </a:lnTo>
                <a:lnTo>
                  <a:pt x="f45" y="f47"/>
                </a:lnTo>
                <a:lnTo>
                  <a:pt x="f18" y="f47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6" name="Graphic 19">
            <a:extLst>
              <a:ext uri="{FF2B5EF4-FFF2-40B4-BE49-F238E27FC236}">
                <a16:creationId xmlns:a16="http://schemas.microsoft.com/office/drawing/2014/main" id="{023555CD-DE95-478F-9B6C-8089C4BB1011}"/>
              </a:ext>
            </a:extLst>
          </p:cNvPr>
          <p:cNvSpPr/>
          <p:nvPr/>
        </p:nvSpPr>
        <p:spPr>
          <a:xfrm>
            <a:off x="6123151" y="459394"/>
            <a:ext cx="304796" cy="2952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20925"/>
              <a:gd name="f8" fmla="val 2090"/>
              <a:gd name="f9" fmla="val 17550"/>
              <a:gd name="f10" fmla="val 697"/>
              <a:gd name="f11" fmla="val 312"/>
              <a:gd name="f12" fmla="val 17248"/>
              <a:gd name="f13" fmla="val 16875"/>
              <a:gd name="f14" fmla="val 16502"/>
              <a:gd name="f15" fmla="val 16200"/>
              <a:gd name="f16" fmla="val 5400"/>
              <a:gd name="f17" fmla="val 5098"/>
              <a:gd name="f18" fmla="val 4725"/>
              <a:gd name="f19" fmla="val 4352"/>
              <a:gd name="f20" fmla="val 4050"/>
              <a:gd name="f21" fmla="val 675"/>
              <a:gd name="f22" fmla="val 302"/>
              <a:gd name="f23" fmla="val 2402"/>
              <a:gd name="f24" fmla="val 2787"/>
              <a:gd name="f25" fmla="val 20903"/>
              <a:gd name="f26" fmla="val 21288"/>
              <a:gd name="f27" fmla="val 21298"/>
              <a:gd name="f28" fmla="val 3484"/>
              <a:gd name="f29" fmla="val 3869"/>
              <a:gd name="f30" fmla="val 4181"/>
              <a:gd name="f31" fmla="val 20250"/>
              <a:gd name="f32" fmla="val 6271"/>
              <a:gd name="f33" fmla="val 1350"/>
              <a:gd name="f34" fmla="val 18225"/>
              <a:gd name="f35" fmla="val 11148"/>
              <a:gd name="f36" fmla="val 9755"/>
              <a:gd name="f37" fmla="val 14850"/>
              <a:gd name="f38" fmla="val 13500"/>
              <a:gd name="f39" fmla="val 11475"/>
              <a:gd name="f40" fmla="val 10125"/>
              <a:gd name="f41" fmla="val 8100"/>
              <a:gd name="f42" fmla="val 6750"/>
              <a:gd name="f43" fmla="val 14632"/>
              <a:gd name="f44" fmla="val 13239"/>
              <a:gd name="f45" fmla="val 3375"/>
              <a:gd name="f46" fmla="val 18116"/>
              <a:gd name="f47" fmla="val 16723"/>
              <a:gd name="f48" fmla="+- 0 0 -90"/>
              <a:gd name="f49" fmla="+- 0 0 -180"/>
              <a:gd name="f50" fmla="+- 0 0 -270"/>
              <a:gd name="f51" fmla="+- 0 0 -360"/>
              <a:gd name="f52" fmla="*/ f3 1 21600"/>
              <a:gd name="f53" fmla="*/ f4 1 21600"/>
              <a:gd name="f54" fmla="+- f6 0 f5"/>
              <a:gd name="f55" fmla="*/ f48 f0 1"/>
              <a:gd name="f56" fmla="*/ f49 f0 1"/>
              <a:gd name="f57" fmla="*/ f50 f0 1"/>
              <a:gd name="f58" fmla="*/ f51 f0 1"/>
              <a:gd name="f59" fmla="*/ f54 1 2"/>
              <a:gd name="f60" fmla="*/ f54 1 21600"/>
              <a:gd name="f61" fmla="*/ f55 1 f2"/>
              <a:gd name="f62" fmla="*/ f56 1 f2"/>
              <a:gd name="f63" fmla="*/ f57 1 f2"/>
              <a:gd name="f64" fmla="*/ f58 1 f2"/>
              <a:gd name="f65" fmla="*/ f59 1 f60"/>
              <a:gd name="f66" fmla="*/ 0 1 f60"/>
              <a:gd name="f67" fmla="*/ f6 1 f60"/>
              <a:gd name="f68" fmla="+- f61 0 f1"/>
              <a:gd name="f69" fmla="+- f62 0 f1"/>
              <a:gd name="f70" fmla="+- f63 0 f1"/>
              <a:gd name="f71" fmla="+- f64 0 f1"/>
              <a:gd name="f72" fmla="*/ f66 f52 1"/>
              <a:gd name="f73" fmla="*/ f67 f52 1"/>
              <a:gd name="f74" fmla="*/ f67 f53 1"/>
              <a:gd name="f75" fmla="*/ f66 f53 1"/>
              <a:gd name="f76" fmla="*/ f65 f52 1"/>
              <a:gd name="f77" fmla="*/ f65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8">
                <a:pos x="f76" y="f77"/>
              </a:cxn>
              <a:cxn ang="f69">
                <a:pos x="f76" y="f77"/>
              </a:cxn>
              <a:cxn ang="f70">
                <a:pos x="f76" y="f77"/>
              </a:cxn>
              <a:cxn ang="f71">
                <a:pos x="f76" y="f77"/>
              </a:cxn>
            </a:cxnLst>
            <a:rect l="f72" t="f75" r="f73" b="f74"/>
            <a:pathLst>
              <a:path w="21600" h="21600">
                <a:moveTo>
                  <a:pt x="f7" y="f8"/>
                </a:moveTo>
                <a:lnTo>
                  <a:pt x="f9" y="f8"/>
                </a:lnTo>
                <a:lnTo>
                  <a:pt x="f9" y="f10"/>
                </a:lnTo>
                <a:cubicBezTo>
                  <a:pt x="f9" y="f11"/>
                  <a:pt x="f12" y="f5"/>
                  <a:pt x="f13" y="f5"/>
                </a:cubicBezTo>
                <a:cubicBezTo>
                  <a:pt x="f14" y="f5"/>
                  <a:pt x="f15" y="f11"/>
                  <a:pt x="f15" y="f10"/>
                </a:cubicBezTo>
                <a:lnTo>
                  <a:pt x="f15" y="f8"/>
                </a:lnTo>
                <a:lnTo>
                  <a:pt x="f16" y="f8"/>
                </a:lnTo>
                <a:lnTo>
                  <a:pt x="f16" y="f10"/>
                </a:lnTo>
                <a:cubicBezTo>
                  <a:pt x="f16" y="f11"/>
                  <a:pt x="f17" y="f5"/>
                  <a:pt x="f18" y="f5"/>
                </a:cubicBezTo>
                <a:cubicBezTo>
                  <a:pt x="f19" y="f5"/>
                  <a:pt x="f20" y="f11"/>
                  <a:pt x="f20" y="f10"/>
                </a:cubicBezTo>
                <a:lnTo>
                  <a:pt x="f20" y="f8"/>
                </a:lnTo>
                <a:lnTo>
                  <a:pt x="f21" y="f8"/>
                </a:lnTo>
                <a:cubicBezTo>
                  <a:pt x="f22" y="f8"/>
                  <a:pt x="f5" y="f23"/>
                  <a:pt x="f5" y="f24"/>
                </a:cubicBezTo>
                <a:lnTo>
                  <a:pt x="f5" y="f25"/>
                </a:lnTo>
                <a:cubicBezTo>
                  <a:pt x="f5" y="f26"/>
                  <a:pt x="f22" y="f6"/>
                  <a:pt x="f21" y="f6"/>
                </a:cubicBezTo>
                <a:lnTo>
                  <a:pt x="f7" y="f6"/>
                </a:lnTo>
                <a:cubicBezTo>
                  <a:pt x="f27" y="f6"/>
                  <a:pt x="f6" y="f26"/>
                  <a:pt x="f6" y="f25"/>
                </a:cubicBezTo>
                <a:lnTo>
                  <a:pt x="f6" y="f24"/>
                </a:lnTo>
                <a:cubicBezTo>
                  <a:pt x="f6" y="f23"/>
                  <a:pt x="f27" y="f8"/>
                  <a:pt x="f7" y="f8"/>
                </a:cubicBezTo>
                <a:close/>
                <a:moveTo>
                  <a:pt x="f20" y="f28"/>
                </a:moveTo>
                <a:cubicBezTo>
                  <a:pt x="f20" y="f29"/>
                  <a:pt x="f19" y="f30"/>
                  <a:pt x="f18" y="f30"/>
                </a:cubicBezTo>
                <a:cubicBezTo>
                  <a:pt x="f17" y="f30"/>
                  <a:pt x="f16" y="f29"/>
                  <a:pt x="f16" y="f28"/>
                </a:cubicBezTo>
                <a:lnTo>
                  <a:pt x="f15" y="f28"/>
                </a:lnTo>
                <a:cubicBezTo>
                  <a:pt x="f15" y="f29"/>
                  <a:pt x="f14" y="f30"/>
                  <a:pt x="f13" y="f30"/>
                </a:cubicBezTo>
                <a:cubicBezTo>
                  <a:pt x="f12" y="f30"/>
                  <a:pt x="f9" y="f29"/>
                  <a:pt x="f9" y="f28"/>
                </a:cubicBezTo>
                <a:lnTo>
                  <a:pt x="f31" y="f28"/>
                </a:lnTo>
                <a:lnTo>
                  <a:pt x="f31" y="f32"/>
                </a:lnTo>
                <a:lnTo>
                  <a:pt x="f33" y="f32"/>
                </a:lnTo>
                <a:lnTo>
                  <a:pt x="f33" y="f28"/>
                </a:lnTo>
                <a:close/>
                <a:moveTo>
                  <a:pt x="f34" y="f35"/>
                </a:moveTo>
                <a:lnTo>
                  <a:pt x="f13" y="f35"/>
                </a:lnTo>
                <a:lnTo>
                  <a:pt x="f13" y="f36"/>
                </a:lnTo>
                <a:lnTo>
                  <a:pt x="f34" y="f36"/>
                </a:lnTo>
                <a:close/>
                <a:moveTo>
                  <a:pt x="f37" y="f35"/>
                </a:moveTo>
                <a:lnTo>
                  <a:pt x="f38" y="f35"/>
                </a:lnTo>
                <a:lnTo>
                  <a:pt x="f38" y="f36"/>
                </a:lnTo>
                <a:lnTo>
                  <a:pt x="f37" y="f36"/>
                </a:lnTo>
                <a:close/>
                <a:moveTo>
                  <a:pt x="f39" y="f35"/>
                </a:moveTo>
                <a:lnTo>
                  <a:pt x="f40" y="f35"/>
                </a:lnTo>
                <a:lnTo>
                  <a:pt x="f40" y="f36"/>
                </a:lnTo>
                <a:lnTo>
                  <a:pt x="f39" y="f36"/>
                </a:lnTo>
                <a:close/>
                <a:moveTo>
                  <a:pt x="f41" y="f35"/>
                </a:moveTo>
                <a:lnTo>
                  <a:pt x="f42" y="f35"/>
                </a:lnTo>
                <a:lnTo>
                  <a:pt x="f42" y="f36"/>
                </a:lnTo>
                <a:lnTo>
                  <a:pt x="f41" y="f36"/>
                </a:lnTo>
                <a:close/>
                <a:moveTo>
                  <a:pt x="f34" y="f43"/>
                </a:moveTo>
                <a:lnTo>
                  <a:pt x="f13" y="f43"/>
                </a:lnTo>
                <a:lnTo>
                  <a:pt x="f13" y="f44"/>
                </a:lnTo>
                <a:lnTo>
                  <a:pt x="f34" y="f44"/>
                </a:lnTo>
                <a:close/>
                <a:moveTo>
                  <a:pt x="f37" y="f43"/>
                </a:moveTo>
                <a:lnTo>
                  <a:pt x="f38" y="f43"/>
                </a:lnTo>
                <a:lnTo>
                  <a:pt x="f38" y="f44"/>
                </a:lnTo>
                <a:lnTo>
                  <a:pt x="f37" y="f44"/>
                </a:lnTo>
                <a:close/>
                <a:moveTo>
                  <a:pt x="f39" y="f43"/>
                </a:moveTo>
                <a:lnTo>
                  <a:pt x="f40" y="f43"/>
                </a:lnTo>
                <a:lnTo>
                  <a:pt x="f40" y="f44"/>
                </a:lnTo>
                <a:lnTo>
                  <a:pt x="f39" y="f44"/>
                </a:lnTo>
                <a:close/>
                <a:moveTo>
                  <a:pt x="f41" y="f43"/>
                </a:moveTo>
                <a:lnTo>
                  <a:pt x="f42" y="f43"/>
                </a:lnTo>
                <a:lnTo>
                  <a:pt x="f42" y="f44"/>
                </a:lnTo>
                <a:lnTo>
                  <a:pt x="f41" y="f44"/>
                </a:lnTo>
                <a:close/>
                <a:moveTo>
                  <a:pt x="f18" y="f43"/>
                </a:moveTo>
                <a:lnTo>
                  <a:pt x="f45" y="f43"/>
                </a:lnTo>
                <a:lnTo>
                  <a:pt x="f45" y="f44"/>
                </a:lnTo>
                <a:lnTo>
                  <a:pt x="f18" y="f44"/>
                </a:lnTo>
                <a:close/>
                <a:moveTo>
                  <a:pt x="f39" y="f46"/>
                </a:moveTo>
                <a:lnTo>
                  <a:pt x="f40" y="f46"/>
                </a:lnTo>
                <a:lnTo>
                  <a:pt x="f40" y="f47"/>
                </a:lnTo>
                <a:lnTo>
                  <a:pt x="f39" y="f47"/>
                </a:lnTo>
                <a:close/>
                <a:moveTo>
                  <a:pt x="f41" y="f46"/>
                </a:moveTo>
                <a:lnTo>
                  <a:pt x="f42" y="f46"/>
                </a:lnTo>
                <a:lnTo>
                  <a:pt x="f42" y="f47"/>
                </a:lnTo>
                <a:lnTo>
                  <a:pt x="f41" y="f47"/>
                </a:lnTo>
                <a:close/>
                <a:moveTo>
                  <a:pt x="f18" y="f46"/>
                </a:moveTo>
                <a:lnTo>
                  <a:pt x="f45" y="f46"/>
                </a:lnTo>
                <a:lnTo>
                  <a:pt x="f45" y="f47"/>
                </a:lnTo>
                <a:lnTo>
                  <a:pt x="f18" y="f47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E7B27D75-1AEC-4BFD-9706-9695D32CFF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5151" y="1577742"/>
            <a:ext cx="1076340" cy="10763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C2289DE1-3E24-49C9-844E-D10DEE9479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30925" y="1566065"/>
            <a:ext cx="1076340" cy="107634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29" name="Группа 74">
            <a:extLst>
              <a:ext uri="{FF2B5EF4-FFF2-40B4-BE49-F238E27FC236}">
                <a16:creationId xmlns:a16="http://schemas.microsoft.com/office/drawing/2014/main" id="{9B772915-3EC7-43B2-9AC8-5DA88A589A98}"/>
              </a:ext>
            </a:extLst>
          </p:cNvPr>
          <p:cNvGrpSpPr/>
          <p:nvPr/>
        </p:nvGrpSpPr>
        <p:grpSpPr>
          <a:xfrm>
            <a:off x="677991" y="3922711"/>
            <a:ext cx="1267056" cy="1175616"/>
            <a:chOff x="677991" y="3922711"/>
            <a:chExt cx="1267056" cy="1175616"/>
          </a:xfrm>
        </p:grpSpPr>
        <p:pic>
          <p:nvPicPr>
            <p:cNvPr id="30" name="Picture 12">
              <a:extLst>
                <a:ext uri="{FF2B5EF4-FFF2-40B4-BE49-F238E27FC236}">
                  <a16:creationId xmlns:a16="http://schemas.microsoft.com/office/drawing/2014/main" id="{F87707F5-0DFF-477F-BB15-642FA4061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77991" y="3922711"/>
              <a:ext cx="1267056" cy="117561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31" name="Picture 16">
              <a:extLst>
                <a:ext uri="{FF2B5EF4-FFF2-40B4-BE49-F238E27FC236}">
                  <a16:creationId xmlns:a16="http://schemas.microsoft.com/office/drawing/2014/main" id="{1DABD8EC-6BD8-4EDC-A906-E0BEC1F2A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067351" y="4186571"/>
              <a:ext cx="488326" cy="320926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32" name="Группа 77">
            <a:extLst>
              <a:ext uri="{FF2B5EF4-FFF2-40B4-BE49-F238E27FC236}">
                <a16:creationId xmlns:a16="http://schemas.microsoft.com/office/drawing/2014/main" id="{734BEC0D-D305-4F93-BE3B-D1FD0720BB3F}"/>
              </a:ext>
            </a:extLst>
          </p:cNvPr>
          <p:cNvGrpSpPr/>
          <p:nvPr/>
        </p:nvGrpSpPr>
        <p:grpSpPr>
          <a:xfrm>
            <a:off x="5170383" y="3941329"/>
            <a:ext cx="1267056" cy="1175616"/>
            <a:chOff x="5170383" y="3941329"/>
            <a:chExt cx="1267056" cy="1175616"/>
          </a:xfrm>
        </p:grpSpPr>
        <p:pic>
          <p:nvPicPr>
            <p:cNvPr id="33" name="Picture 12">
              <a:extLst>
                <a:ext uri="{FF2B5EF4-FFF2-40B4-BE49-F238E27FC236}">
                  <a16:creationId xmlns:a16="http://schemas.microsoft.com/office/drawing/2014/main" id="{DB8B05D0-7844-4DD0-BB35-19249DF0B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170383" y="3941329"/>
              <a:ext cx="1267056" cy="117561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34" name="Picture 16">
              <a:extLst>
                <a:ext uri="{FF2B5EF4-FFF2-40B4-BE49-F238E27FC236}">
                  <a16:creationId xmlns:a16="http://schemas.microsoft.com/office/drawing/2014/main" id="{FDC92D56-1E73-4BA1-AC89-BEC15AB7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5559744" y="4205188"/>
              <a:ext cx="488326" cy="320926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35" name="Стрелка вниз 1">
            <a:extLst>
              <a:ext uri="{FF2B5EF4-FFF2-40B4-BE49-F238E27FC236}">
                <a16:creationId xmlns:a16="http://schemas.microsoft.com/office/drawing/2014/main" id="{2A60B064-AEE6-4E7A-8F24-8A40B84522DA}"/>
              </a:ext>
            </a:extLst>
          </p:cNvPr>
          <p:cNvSpPr/>
          <p:nvPr/>
        </p:nvSpPr>
        <p:spPr>
          <a:xfrm>
            <a:off x="1894453" y="2654082"/>
            <a:ext cx="1173166" cy="1548033"/>
          </a:xfrm>
          <a:custGeom>
            <a:avLst>
              <a:gd name="f0" fmla="val 1341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6" name="CustomShape 20">
            <a:extLst>
              <a:ext uri="{FF2B5EF4-FFF2-40B4-BE49-F238E27FC236}">
                <a16:creationId xmlns:a16="http://schemas.microsoft.com/office/drawing/2014/main" id="{97D35784-FBA8-43A9-A1A4-421DC72E9A06}"/>
              </a:ext>
            </a:extLst>
          </p:cNvPr>
          <p:cNvSpPr/>
          <p:nvPr/>
        </p:nvSpPr>
        <p:spPr>
          <a:xfrm>
            <a:off x="1153799" y="2776694"/>
            <a:ext cx="2920995" cy="5217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1) Представление 6-НДФЛ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2) Представление Прил.1 к Расчету</a:t>
            </a:r>
          </a:p>
        </p:txBody>
      </p:sp>
      <p:sp>
        <p:nvSpPr>
          <p:cNvPr id="37" name="Стрелка вниз 82">
            <a:extLst>
              <a:ext uri="{FF2B5EF4-FFF2-40B4-BE49-F238E27FC236}">
                <a16:creationId xmlns:a16="http://schemas.microsoft.com/office/drawing/2014/main" id="{A1E0C00A-183D-4CDD-BB0A-10A89AE017DB}"/>
              </a:ext>
            </a:extLst>
          </p:cNvPr>
          <p:cNvSpPr/>
          <p:nvPr/>
        </p:nvSpPr>
        <p:spPr>
          <a:xfrm>
            <a:off x="6307704" y="2668475"/>
            <a:ext cx="1173166" cy="1548033"/>
          </a:xfrm>
          <a:custGeom>
            <a:avLst>
              <a:gd name="f0" fmla="val 1341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8" name="CustomShape 20">
            <a:extLst>
              <a:ext uri="{FF2B5EF4-FFF2-40B4-BE49-F238E27FC236}">
                <a16:creationId xmlns:a16="http://schemas.microsoft.com/office/drawing/2014/main" id="{E8BB7658-FBF0-42B0-99C6-072361B61A07}"/>
              </a:ext>
            </a:extLst>
          </p:cNvPr>
          <p:cNvSpPr/>
          <p:nvPr/>
        </p:nvSpPr>
        <p:spPr>
          <a:xfrm>
            <a:off x="5567324" y="2776694"/>
            <a:ext cx="2920995" cy="5217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1</a:t>
            </a:r>
            <a:r>
              <a:rPr lang="ru-RU" sz="14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) Представление 6-НДФЛ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2) Представление Прил.1 к Расчету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C472BB-D9FF-4D32-9A27-540780D3FC46}"/>
              </a:ext>
            </a:extLst>
          </p:cNvPr>
          <p:cNvSpPr/>
          <p:nvPr/>
        </p:nvSpPr>
        <p:spPr>
          <a:xfrm flipV="1">
            <a:off x="0" y="0"/>
            <a:ext cx="9147474" cy="736174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C586F484-E4A6-420A-8818-157B4D050D35}"/>
              </a:ext>
            </a:extLst>
          </p:cNvPr>
          <p:cNvSpPr/>
          <p:nvPr/>
        </p:nvSpPr>
        <p:spPr>
          <a:xfrm>
            <a:off x="496436" y="693499"/>
            <a:ext cx="8674976" cy="43211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9D94D5B2-7377-4447-BCBA-4DE16704C2A9}"/>
              </a:ext>
            </a:extLst>
          </p:cNvPr>
          <p:cNvSpPr/>
          <p:nvPr/>
        </p:nvSpPr>
        <p:spPr>
          <a:xfrm>
            <a:off x="1464082" y="1833079"/>
            <a:ext cx="6900556" cy="20067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450" b="0" i="0" u="none" strike="noStrike" kern="1200" cap="none" spc="-1" baseline="0">
                <a:solidFill>
                  <a:srgbClr val="D0CECE"/>
                </a:solidFill>
                <a:uFillTx/>
                <a:latin typeface="Arial Black" pitchFamily="34"/>
                <a:ea typeface="DejaVu Sans"/>
                <a:cs typeface="DejaVu Sans"/>
              </a:rPr>
              <a:t>ОКТМО</a:t>
            </a:r>
            <a:endParaRPr lang="ru-RU" sz="12450" b="0" i="0" u="none" strike="noStrike" kern="1200" cap="none" spc="-1" baseline="0">
              <a:solidFill>
                <a:srgbClr val="000000"/>
              </a:solidFill>
              <a:uFillTx/>
              <a:latin typeface="Arial Black" pitchFamily="34"/>
              <a:ea typeface="DejaVu Sans"/>
              <a:cs typeface="DejaVu Sans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43CAB032-873F-4023-8B34-DDF4BBCB6962}"/>
              </a:ext>
            </a:extLst>
          </p:cNvPr>
          <p:cNvSpPr/>
          <p:nvPr/>
        </p:nvSpPr>
        <p:spPr>
          <a:xfrm>
            <a:off x="-23938" y="-12243"/>
            <a:ext cx="9231480" cy="74339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762" tIns="34198" rIns="68762" bIns="341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Изменение порядка представления отчетности и уплаты НДФЛ 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налоговыми агентами с обособленными подразделениями</a:t>
            </a: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78C0E6E8-666A-4FD2-B839-15FE734B3B69}"/>
              </a:ext>
            </a:extLst>
          </p:cNvPr>
          <p:cNvSpPr/>
          <p:nvPr/>
        </p:nvSpPr>
        <p:spPr>
          <a:xfrm>
            <a:off x="6495842" y="874084"/>
            <a:ext cx="12600" cy="241922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07B1ED38-EFF9-4451-81C5-93B9F01FEB46}"/>
              </a:ext>
            </a:extLst>
          </p:cNvPr>
          <p:cNvSpPr/>
          <p:nvPr/>
        </p:nvSpPr>
        <p:spPr>
          <a:xfrm>
            <a:off x="2282470" y="4182813"/>
            <a:ext cx="2140198" cy="69213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44997" tIns="22677" rIns="44997" bIns="2267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Обособленное подразделение № 1</a:t>
            </a:r>
            <a:r>
              <a:rPr lang="ru-RU" sz="1400" b="1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, состоящее на учете</a:t>
            </a:r>
          </a:p>
        </p:txBody>
      </p:sp>
      <p:sp>
        <p:nvSpPr>
          <p:cNvPr id="8" name="CustomShape 8">
            <a:extLst>
              <a:ext uri="{FF2B5EF4-FFF2-40B4-BE49-F238E27FC236}">
                <a16:creationId xmlns:a16="http://schemas.microsoft.com/office/drawing/2014/main" id="{01449282-1DF5-485A-BEF4-497D7F4FD019}"/>
              </a:ext>
            </a:extLst>
          </p:cNvPr>
          <p:cNvSpPr/>
          <p:nvPr/>
        </p:nvSpPr>
        <p:spPr>
          <a:xfrm>
            <a:off x="5554019" y="1341635"/>
            <a:ext cx="2606158" cy="7372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Территориальный орган ФНС России </a:t>
            </a:r>
            <a:r>
              <a:rPr lang="ru-RU" sz="14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по месту учета этого обособленного подразделения</a:t>
            </a:r>
          </a:p>
        </p:txBody>
      </p:sp>
      <p:sp>
        <p:nvSpPr>
          <p:cNvPr id="9" name="CustomShape 10">
            <a:extLst>
              <a:ext uri="{FF2B5EF4-FFF2-40B4-BE49-F238E27FC236}">
                <a16:creationId xmlns:a16="http://schemas.microsoft.com/office/drawing/2014/main" id="{A07889CC-BAE3-4FE3-9CB4-9F1287CC1014}"/>
              </a:ext>
            </a:extLst>
          </p:cNvPr>
          <p:cNvSpPr/>
          <p:nvPr/>
        </p:nvSpPr>
        <p:spPr>
          <a:xfrm>
            <a:off x="4126742" y="2326498"/>
            <a:ext cx="3210184" cy="46020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1) Представление 6-НДФЛ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2) Представление Прил.1 к Расчету</a:t>
            </a:r>
          </a:p>
        </p:txBody>
      </p:sp>
      <p:sp>
        <p:nvSpPr>
          <p:cNvPr id="10" name="CustomShape 13">
            <a:extLst>
              <a:ext uri="{FF2B5EF4-FFF2-40B4-BE49-F238E27FC236}">
                <a16:creationId xmlns:a16="http://schemas.microsoft.com/office/drawing/2014/main" id="{6D08FFBF-AA51-4985-983D-EF19960F6B77}"/>
              </a:ext>
            </a:extLst>
          </p:cNvPr>
          <p:cNvSpPr/>
          <p:nvPr/>
        </p:nvSpPr>
        <p:spPr>
          <a:xfrm>
            <a:off x="3915250" y="3508342"/>
            <a:ext cx="657663" cy="638872"/>
          </a:xfrm>
          <a:custGeom>
            <a:avLst>
              <a:gd name="f0" fmla="val 1062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1" name="CustomShape 15">
            <a:extLst>
              <a:ext uri="{FF2B5EF4-FFF2-40B4-BE49-F238E27FC236}">
                <a16:creationId xmlns:a16="http://schemas.microsoft.com/office/drawing/2014/main" id="{4F708923-3B17-400A-A9AF-8D3EF4DB4638}"/>
              </a:ext>
            </a:extLst>
          </p:cNvPr>
          <p:cNvSpPr/>
          <p:nvPr/>
        </p:nvSpPr>
        <p:spPr>
          <a:xfrm>
            <a:off x="258766" y="2175961"/>
            <a:ext cx="1365839" cy="47668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44997" tIns="22677" rIns="44997" bIns="2267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Головная организация</a:t>
            </a:r>
          </a:p>
        </p:txBody>
      </p:sp>
      <p:sp>
        <p:nvSpPr>
          <p:cNvPr id="12" name="CustomShape 16">
            <a:extLst>
              <a:ext uri="{FF2B5EF4-FFF2-40B4-BE49-F238E27FC236}">
                <a16:creationId xmlns:a16="http://schemas.microsoft.com/office/drawing/2014/main" id="{272324E5-A620-41EC-9E08-E73B47D10529}"/>
              </a:ext>
            </a:extLst>
          </p:cNvPr>
          <p:cNvSpPr/>
          <p:nvPr/>
        </p:nvSpPr>
        <p:spPr>
          <a:xfrm>
            <a:off x="1639409" y="1185528"/>
            <a:ext cx="2771637" cy="1045671"/>
          </a:xfrm>
          <a:custGeom>
            <a:avLst>
              <a:gd name="f0" fmla="val 18943"/>
              <a:gd name="f1" fmla="val 323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3" name="CustomShape 17">
            <a:extLst>
              <a:ext uri="{FF2B5EF4-FFF2-40B4-BE49-F238E27FC236}">
                <a16:creationId xmlns:a16="http://schemas.microsoft.com/office/drawing/2014/main" id="{DA45F40D-4E1A-4ECE-8A13-63976EF0CFB0}"/>
              </a:ext>
            </a:extLst>
          </p:cNvPr>
          <p:cNvSpPr/>
          <p:nvPr/>
        </p:nvSpPr>
        <p:spPr>
          <a:xfrm>
            <a:off x="1677777" y="1359968"/>
            <a:ext cx="2761561" cy="69213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44997" tIns="22677" rIns="44997" bIns="2267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Уведомление о выборе ответственного лица - ОП № 2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(1 раз в год)</a:t>
            </a:r>
          </a:p>
        </p:txBody>
      </p:sp>
      <p:sp>
        <p:nvSpPr>
          <p:cNvPr id="14" name="CustomShape 18">
            <a:extLst>
              <a:ext uri="{FF2B5EF4-FFF2-40B4-BE49-F238E27FC236}">
                <a16:creationId xmlns:a16="http://schemas.microsoft.com/office/drawing/2014/main" id="{C3EDA32E-E0A3-4A6E-AD80-FED836578B9C}"/>
              </a:ext>
            </a:extLst>
          </p:cNvPr>
          <p:cNvSpPr/>
          <p:nvPr/>
        </p:nvSpPr>
        <p:spPr>
          <a:xfrm>
            <a:off x="8604357" y="4774320"/>
            <a:ext cx="538919" cy="36432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046A385-298D-46F0-95E7-CD2D25441F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3987" y="1280260"/>
            <a:ext cx="1112815" cy="8515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B7D5E3BC-EF4A-4DFF-9640-1C7C0C6382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27572" y="3152869"/>
            <a:ext cx="1076340" cy="10763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1728D065-D765-4E7F-94CB-27304AE07F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89053" y="3204459"/>
            <a:ext cx="1076340" cy="10763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8" name="CustomShape 5">
            <a:extLst>
              <a:ext uri="{FF2B5EF4-FFF2-40B4-BE49-F238E27FC236}">
                <a16:creationId xmlns:a16="http://schemas.microsoft.com/office/drawing/2014/main" id="{22102DA3-27AC-411B-8D26-B97773C03673}"/>
              </a:ext>
            </a:extLst>
          </p:cNvPr>
          <p:cNvSpPr/>
          <p:nvPr/>
        </p:nvSpPr>
        <p:spPr>
          <a:xfrm>
            <a:off x="4133051" y="4190237"/>
            <a:ext cx="2140198" cy="69213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44997" tIns="22677" rIns="44997" bIns="2267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Обособленное подразделение № 2</a:t>
            </a:r>
            <a:r>
              <a:rPr lang="ru-RU" sz="1400" b="1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, состоящее на учете</a:t>
            </a:r>
          </a:p>
        </p:txBody>
      </p:sp>
      <p:sp>
        <p:nvSpPr>
          <p:cNvPr id="19" name="CustomShape 5">
            <a:extLst>
              <a:ext uri="{FF2B5EF4-FFF2-40B4-BE49-F238E27FC236}">
                <a16:creationId xmlns:a16="http://schemas.microsoft.com/office/drawing/2014/main" id="{C3271F63-C1B0-4D9F-995F-617588268CDB}"/>
              </a:ext>
            </a:extLst>
          </p:cNvPr>
          <p:cNvSpPr/>
          <p:nvPr/>
        </p:nvSpPr>
        <p:spPr>
          <a:xfrm>
            <a:off x="6000000" y="4180197"/>
            <a:ext cx="2140198" cy="69213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44997" tIns="22677" rIns="44997" bIns="2267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Обособленное подразделение № 3</a:t>
            </a:r>
            <a:r>
              <a:rPr lang="ru-RU" sz="1400" b="1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, состоящее на учете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71969ABA-9291-40B8-A5E2-7956F1831C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81843" y="3180648"/>
            <a:ext cx="1076340" cy="107634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21" name="Группа 8">
            <a:extLst>
              <a:ext uri="{FF2B5EF4-FFF2-40B4-BE49-F238E27FC236}">
                <a16:creationId xmlns:a16="http://schemas.microsoft.com/office/drawing/2014/main" id="{BB4F5300-5B36-4F92-8E66-E1475E7C10F8}"/>
              </a:ext>
            </a:extLst>
          </p:cNvPr>
          <p:cNvGrpSpPr/>
          <p:nvPr/>
        </p:nvGrpSpPr>
        <p:grpSpPr>
          <a:xfrm>
            <a:off x="4398337" y="960622"/>
            <a:ext cx="1267056" cy="1175616"/>
            <a:chOff x="4398337" y="960622"/>
            <a:chExt cx="1267056" cy="1175616"/>
          </a:xfrm>
        </p:grpSpPr>
        <p:pic>
          <p:nvPicPr>
            <p:cNvPr id="22" name="Picture 12">
              <a:extLst>
                <a:ext uri="{FF2B5EF4-FFF2-40B4-BE49-F238E27FC236}">
                  <a16:creationId xmlns:a16="http://schemas.microsoft.com/office/drawing/2014/main" id="{4522B3FB-E557-44AE-8406-E68B571AE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398337" y="960622"/>
              <a:ext cx="1267056" cy="117561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6A542CA0-9FE1-4AFC-9F3B-C25404611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787697" y="1224482"/>
              <a:ext cx="488326" cy="320926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4" name="CustomShape 11">
            <a:extLst>
              <a:ext uri="{FF2B5EF4-FFF2-40B4-BE49-F238E27FC236}">
                <a16:creationId xmlns:a16="http://schemas.microsoft.com/office/drawing/2014/main" id="{1572EBF1-EAB7-416D-9B54-6510EA992438}"/>
              </a:ext>
            </a:extLst>
          </p:cNvPr>
          <p:cNvSpPr/>
          <p:nvPr/>
        </p:nvSpPr>
        <p:spPr>
          <a:xfrm rot="16200004">
            <a:off x="4867429" y="1625826"/>
            <a:ext cx="310301" cy="1091025"/>
          </a:xfrm>
          <a:custGeom>
            <a:avLst>
              <a:gd name="f0" fmla="val 7081"/>
              <a:gd name="f1" fmla="val 374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5" name="CustomShape 13">
            <a:extLst>
              <a:ext uri="{FF2B5EF4-FFF2-40B4-BE49-F238E27FC236}">
                <a16:creationId xmlns:a16="http://schemas.microsoft.com/office/drawing/2014/main" id="{B7707114-A5D5-49FB-B9EB-C29AF902BDC9}"/>
              </a:ext>
            </a:extLst>
          </p:cNvPr>
          <p:cNvSpPr/>
          <p:nvPr/>
        </p:nvSpPr>
        <p:spPr>
          <a:xfrm>
            <a:off x="4684260" y="2935672"/>
            <a:ext cx="695190" cy="297481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6" name="CustomShape 13">
            <a:extLst>
              <a:ext uri="{FF2B5EF4-FFF2-40B4-BE49-F238E27FC236}">
                <a16:creationId xmlns:a16="http://schemas.microsoft.com/office/drawing/2014/main" id="{BEFA91B0-1856-461D-957F-7EE969E0F8D7}"/>
              </a:ext>
            </a:extLst>
          </p:cNvPr>
          <p:cNvSpPr/>
          <p:nvPr/>
        </p:nvSpPr>
        <p:spPr>
          <a:xfrm rot="10799991">
            <a:off x="5745559" y="3525451"/>
            <a:ext cx="657663" cy="638872"/>
          </a:xfrm>
          <a:custGeom>
            <a:avLst>
              <a:gd name="f0" fmla="val 1062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C2CCAA8E-ED5C-472F-9CFE-CE6C56AD35EA}"/>
              </a:ext>
            </a:extLst>
          </p:cNvPr>
          <p:cNvSpPr txBox="1"/>
          <p:nvPr/>
        </p:nvSpPr>
        <p:spPr>
          <a:xfrm>
            <a:off x="164308" y="1066803"/>
            <a:ext cx="865703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21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04.08.2023 № 427-ФЗ</a:t>
            </a:r>
          </a:p>
        </p:txBody>
      </p:sp>
      <p:sp>
        <p:nvSpPr>
          <p:cNvPr id="3" name="Graphic 2">
            <a:extLst>
              <a:ext uri="{FF2B5EF4-FFF2-40B4-BE49-F238E27FC236}">
                <a16:creationId xmlns:a16="http://schemas.microsoft.com/office/drawing/2014/main" id="{B9E681AC-F8DE-4883-87DC-944E50EAC1FB}"/>
              </a:ext>
            </a:extLst>
          </p:cNvPr>
          <p:cNvSpPr/>
          <p:nvPr/>
        </p:nvSpPr>
        <p:spPr>
          <a:xfrm>
            <a:off x="164308" y="1785640"/>
            <a:ext cx="272655" cy="2667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1600"/>
              <a:gd name="f61" fmla="*/ 182242 f55 1"/>
              <a:gd name="f62" fmla="*/ 177904 f55 1"/>
              <a:gd name="f63" fmla="*/ f56 1 f2"/>
              <a:gd name="f64" fmla="*/ f57 1 f2"/>
              <a:gd name="f65" fmla="*/ f58 1 f2"/>
              <a:gd name="f66" fmla="*/ f59 1 f2"/>
              <a:gd name="f67" fmla="*/ f61 1 21600"/>
              <a:gd name="f68" fmla="*/ f62 1 21600"/>
              <a:gd name="f69" fmla="*/ 0 1 f60"/>
              <a:gd name="f70" fmla="*/ f6 1 f60"/>
              <a:gd name="f71" fmla="+- f63 0 f1"/>
              <a:gd name="f72" fmla="+- f64 0 f1"/>
              <a:gd name="f73" fmla="+- f65 0 f1"/>
              <a:gd name="f74" fmla="+- f66 0 f1"/>
              <a:gd name="f75" fmla="*/ f67 1 f60"/>
              <a:gd name="f76" fmla="*/ f68 1 f60"/>
              <a:gd name="f77" fmla="*/ f69 f53 1"/>
              <a:gd name="f78" fmla="*/ f70 f53 1"/>
              <a:gd name="f79" fmla="*/ f70 f54 1"/>
              <a:gd name="f80" fmla="*/ f69 f54 1"/>
              <a:gd name="f81" fmla="*/ f75 f53 1"/>
              <a:gd name="f82" fmla="*/ f7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1">
                <a:pos x="f81" y="f82"/>
              </a:cxn>
              <a:cxn ang="f72">
                <a:pos x="f81" y="f82"/>
              </a:cxn>
              <a:cxn ang="f73">
                <a:pos x="f81" y="f82"/>
              </a:cxn>
              <a:cxn ang="f74">
                <a:pos x="f81" y="f82"/>
              </a:cxn>
            </a:cxnLst>
            <a:rect l="f77" t="f80" r="f78" b="f79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34290" tIns="45720" rIns="3429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B474D9C-EAEE-401C-9BF8-68416ADF97D2}"/>
              </a:ext>
            </a:extLst>
          </p:cNvPr>
          <p:cNvSpPr txBox="1"/>
          <p:nvPr/>
        </p:nvSpPr>
        <p:spPr>
          <a:xfrm>
            <a:off x="467916" y="1539474"/>
            <a:ext cx="8223647" cy="33239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Предусмотрен норматив отчислений взносов с выплат иностранцам, застрахованным только по одному или двум из трех видов страхования. Примеры использования.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1" i="0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-1" baseline="0">
                <a:solidFill>
                  <a:srgbClr val="00CC00"/>
                </a:solidFill>
                <a:uFillTx/>
                <a:latin typeface="Arial"/>
                <a:ea typeface="DejaVu Sans"/>
                <a:cs typeface="Calibri" pitchFamily="34"/>
              </a:rPr>
              <a:t>Граждане Республики Вьетнам</a:t>
            </a: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, работающие в РФ по трудовым договорам, являются застрахованными только в сфере обязательного медицинского и социального страхования (п. 2 ст. 13 Соглашения между Правительством РФ и Правительством Социалистической Республики Вьетнам от 27.10.2008).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0" i="0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Аналогичные положения распространяются на </a:t>
            </a:r>
            <a:r>
              <a:rPr lang="ru-RU" sz="1500" b="1" i="0" u="none" strike="noStrike" kern="1200" cap="none" spc="-1" baseline="0">
                <a:solidFill>
                  <a:srgbClr val="00CC00"/>
                </a:solidFill>
                <a:uFillTx/>
                <a:latin typeface="Arial"/>
                <a:ea typeface="DejaVu Sans"/>
                <a:cs typeface="Calibri" pitchFamily="34"/>
              </a:rPr>
              <a:t>граждан Китайской Народной Республики</a:t>
            </a: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, работающих в РФ по трудовым договорам (п. 2 ст. 12 Соглашения между Правительством РФ и Правительством Китайской Народной Республики от 03.11.2000)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0" i="0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1" u="none" strike="noStrike" kern="1200" cap="none" spc="-1" baseline="0">
                <a:solidFill>
                  <a:srgbClr val="FF0000"/>
                </a:solidFill>
                <a:uFillTx/>
                <a:latin typeface="Arial"/>
                <a:ea typeface="DejaVu Sans"/>
                <a:cs typeface="Calibri" pitchFamily="34"/>
              </a:rPr>
              <a:t>Поправки распространяются на правоотношения с 01.01.2023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1B11553-ABBB-41A6-A2BC-59B0B9F4D77B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B2B59F-9035-46F0-B3D3-95507EB43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FEF7EB95-DC42-4FB0-A76A-925E487D0E26}"/>
              </a:ext>
            </a:extLst>
          </p:cNvPr>
          <p:cNvSpPr txBox="1"/>
          <p:nvPr/>
        </p:nvSpPr>
        <p:spPr>
          <a:xfrm>
            <a:off x="0" y="0"/>
            <a:ext cx="9144000" cy="4770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Заполнение расчета по форме 6-НДФЛ. </a:t>
            </a:r>
          </a:p>
          <a:p>
            <a:pPr marL="0" marR="0" lvl="0" indent="0" algn="ctr" defTabSz="914400" rtl="0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Стандартный вычет на ребенка при «перетекающей» заработной плате</a:t>
            </a:r>
            <a:endParaRPr lang="ru-RU" sz="1600" b="1" i="0" u="none" strike="noStrike" kern="1200" cap="none" spc="0" baseline="0">
              <a:solidFill>
                <a:srgbClr val="00CC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3" name="TextBox 47">
            <a:extLst>
              <a:ext uri="{FF2B5EF4-FFF2-40B4-BE49-F238E27FC236}">
                <a16:creationId xmlns:a16="http://schemas.microsoft.com/office/drawing/2014/main" id="{3B2DF1FD-CCFE-46E0-B8A3-4DD3C3D51D3A}"/>
              </a:ext>
            </a:extLst>
          </p:cNvPr>
          <p:cNvSpPr txBox="1"/>
          <p:nvPr/>
        </p:nvSpPr>
        <p:spPr>
          <a:xfrm>
            <a:off x="264746" y="356113"/>
            <a:ext cx="139075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Пример</a:t>
            </a:r>
          </a:p>
        </p:txBody>
      </p:sp>
      <p:sp>
        <p:nvSpPr>
          <p:cNvPr id="4" name="TextBox 48">
            <a:extLst>
              <a:ext uri="{FF2B5EF4-FFF2-40B4-BE49-F238E27FC236}">
                <a16:creationId xmlns:a16="http://schemas.microsoft.com/office/drawing/2014/main" id="{1F91AA5E-A22C-4E74-89A7-1281FF3F81AC}"/>
              </a:ext>
            </a:extLst>
          </p:cNvPr>
          <p:cNvSpPr txBox="1"/>
          <p:nvPr/>
        </p:nvSpPr>
        <p:spPr>
          <a:xfrm>
            <a:off x="56610" y="575623"/>
            <a:ext cx="2781522" cy="1785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180978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Сотрудник организации принят на работу 01.03.2023, ЗП – 200 тыс.руб. в месяц. У сотрудника есть ребенок 8 лет.</a:t>
            </a:r>
          </a:p>
          <a:p>
            <a:pPr marL="0" marR="0" lvl="0" indent="180978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ЗП за первую половину марта – 100 тыс.руб. выплачивается 17.03.2023.</a:t>
            </a:r>
          </a:p>
          <a:p>
            <a:pPr marL="0" marR="0" lvl="0" indent="180978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ЗП за вторую половину марта – 100 тыс.руб. выплачивается 03.04.2023.</a:t>
            </a:r>
          </a:p>
          <a:p>
            <a:pPr marL="0" marR="0" lvl="0" indent="180978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С учетом норм НК РФ в ред. Федерального закона от 14.07.2022 № 263-ФЗ по каждой части ЗП дата получения дохода и срок перечисления налога соответственно:</a:t>
            </a:r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0522A8AA-C27A-4ACA-A6FC-8A5361052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307" y="824066"/>
            <a:ext cx="3032580" cy="1296143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CE431168-4435-43DA-949A-FA36E2492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572" y="2199625"/>
            <a:ext cx="3032580" cy="2316339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7" name="Рисунок 40">
            <a:extLst>
              <a:ext uri="{FF2B5EF4-FFF2-40B4-BE49-F238E27FC236}">
                <a16:creationId xmlns:a16="http://schemas.microsoft.com/office/drawing/2014/main" id="{FC0DA96A-247D-42A5-AAE3-F55D26A8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913" y="831326"/>
            <a:ext cx="3032580" cy="1296143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8" name="Рисунок 41">
            <a:extLst>
              <a:ext uri="{FF2B5EF4-FFF2-40B4-BE49-F238E27FC236}">
                <a16:creationId xmlns:a16="http://schemas.microsoft.com/office/drawing/2014/main" id="{0FFBE81E-3D72-4A67-ADCD-4AF003435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913" y="2199479"/>
            <a:ext cx="3032580" cy="2316339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9" name="Рисунок 5">
            <a:extLst>
              <a:ext uri="{FF2B5EF4-FFF2-40B4-BE49-F238E27FC236}">
                <a16:creationId xmlns:a16="http://schemas.microsoft.com/office/drawing/2014/main" id="{B604C80C-6A72-409C-96EE-7DB92F40A0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90894"/>
          <a:stretch>
            <a:fillRect/>
          </a:stretch>
        </p:blipFill>
        <p:spPr>
          <a:xfrm>
            <a:off x="117582" y="3162077"/>
            <a:ext cx="2740484" cy="2092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Рисунок 42">
            <a:extLst>
              <a:ext uri="{FF2B5EF4-FFF2-40B4-BE49-F238E27FC236}">
                <a16:creationId xmlns:a16="http://schemas.microsoft.com/office/drawing/2014/main" id="{2C55586B-285C-4D1E-BBA9-00DB98EBB9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6037" r="17197" b="-940"/>
          <a:stretch>
            <a:fillRect/>
          </a:stretch>
        </p:blipFill>
        <p:spPr>
          <a:xfrm>
            <a:off x="76553" y="3460912"/>
            <a:ext cx="2816754" cy="4250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AD139BD7-71B7-42FC-8B8B-03E9AEE34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82" y="3949302"/>
            <a:ext cx="2660236" cy="8606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A02C8ECF-3F74-4432-9214-D05B68D48B81}"/>
              </a:ext>
            </a:extLst>
          </p:cNvPr>
          <p:cNvSpPr txBox="1"/>
          <p:nvPr/>
        </p:nvSpPr>
        <p:spPr>
          <a:xfrm>
            <a:off x="1193639" y="3262213"/>
            <a:ext cx="1368152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&lt;</a:t>
            </a:r>
            <a:r>
              <a:rPr lang="ru-RU" sz="14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…</a:t>
            </a:r>
            <a:r>
              <a:rPr lang="en-US" sz="14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&gt;</a:t>
            </a:r>
            <a:endParaRPr lang="ru-RU" sz="1400" b="0" i="0" u="none" strike="noStrike" kern="1200" cap="none" spc="0" baseline="0">
              <a:solidFill>
                <a:srgbClr val="F97407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13" name="Прямоугольник 9">
            <a:extLst>
              <a:ext uri="{FF2B5EF4-FFF2-40B4-BE49-F238E27FC236}">
                <a16:creationId xmlns:a16="http://schemas.microsoft.com/office/drawing/2014/main" id="{204A08F3-FEBE-44F3-9B73-42E962563830}"/>
              </a:ext>
            </a:extLst>
          </p:cNvPr>
          <p:cNvSpPr/>
          <p:nvPr/>
        </p:nvSpPr>
        <p:spPr>
          <a:xfrm>
            <a:off x="76553" y="3153143"/>
            <a:ext cx="2781522" cy="732809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4" name="Прямоугольник 51">
            <a:extLst>
              <a:ext uri="{FF2B5EF4-FFF2-40B4-BE49-F238E27FC236}">
                <a16:creationId xmlns:a16="http://schemas.microsoft.com/office/drawing/2014/main" id="{F259B5D1-493A-4073-8477-204F18A22FF8}"/>
              </a:ext>
            </a:extLst>
          </p:cNvPr>
          <p:cNvSpPr/>
          <p:nvPr/>
        </p:nvSpPr>
        <p:spPr>
          <a:xfrm>
            <a:off x="76553" y="3936043"/>
            <a:ext cx="2781522" cy="873919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01406D74-29A5-48B6-B4C7-C7EEE49081B4}"/>
              </a:ext>
            </a:extLst>
          </p:cNvPr>
          <p:cNvSpPr txBox="1"/>
          <p:nvPr/>
        </p:nvSpPr>
        <p:spPr>
          <a:xfrm>
            <a:off x="76553" y="3554775"/>
            <a:ext cx="535006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126</a:t>
            </a:r>
          </a:p>
        </p:txBody>
      </p:sp>
      <p:sp>
        <p:nvSpPr>
          <p:cNvPr id="16" name="TextBox 55">
            <a:extLst>
              <a:ext uri="{FF2B5EF4-FFF2-40B4-BE49-F238E27FC236}">
                <a16:creationId xmlns:a16="http://schemas.microsoft.com/office/drawing/2014/main" id="{7E0B259F-B23A-4972-8672-0E346F9B6D65}"/>
              </a:ext>
            </a:extLst>
          </p:cNvPr>
          <p:cNvSpPr txBox="1"/>
          <p:nvPr/>
        </p:nvSpPr>
        <p:spPr>
          <a:xfrm>
            <a:off x="419069" y="3554775"/>
            <a:ext cx="694322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2 800</a:t>
            </a:r>
          </a:p>
        </p:txBody>
      </p:sp>
      <p:sp>
        <p:nvSpPr>
          <p:cNvPr id="17" name="TextBox 56">
            <a:extLst>
              <a:ext uri="{FF2B5EF4-FFF2-40B4-BE49-F238E27FC236}">
                <a16:creationId xmlns:a16="http://schemas.microsoft.com/office/drawing/2014/main" id="{AA730C99-5AC8-4061-9FB6-63EDDC596630}"/>
              </a:ext>
            </a:extLst>
          </p:cNvPr>
          <p:cNvSpPr txBox="1"/>
          <p:nvPr/>
        </p:nvSpPr>
        <p:spPr>
          <a:xfrm>
            <a:off x="179515" y="4268126"/>
            <a:ext cx="694322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03</a:t>
            </a:r>
          </a:p>
        </p:txBody>
      </p:sp>
      <p:sp>
        <p:nvSpPr>
          <p:cNvPr id="18" name="TextBox 58">
            <a:extLst>
              <a:ext uri="{FF2B5EF4-FFF2-40B4-BE49-F238E27FC236}">
                <a16:creationId xmlns:a16="http://schemas.microsoft.com/office/drawing/2014/main" id="{9784A224-B526-423A-AD62-9791D3A928C8}"/>
              </a:ext>
            </a:extLst>
          </p:cNvPr>
          <p:cNvSpPr txBox="1"/>
          <p:nvPr/>
        </p:nvSpPr>
        <p:spPr>
          <a:xfrm>
            <a:off x="179515" y="4496104"/>
            <a:ext cx="694322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04</a:t>
            </a:r>
          </a:p>
        </p:txBody>
      </p:sp>
      <p:sp>
        <p:nvSpPr>
          <p:cNvPr id="19" name="TextBox 60">
            <a:extLst>
              <a:ext uri="{FF2B5EF4-FFF2-40B4-BE49-F238E27FC236}">
                <a16:creationId xmlns:a16="http://schemas.microsoft.com/office/drawing/2014/main" id="{1F6AEE78-212E-4851-A1FF-DFF09566D05F}"/>
              </a:ext>
            </a:extLst>
          </p:cNvPr>
          <p:cNvSpPr txBox="1"/>
          <p:nvPr/>
        </p:nvSpPr>
        <p:spPr>
          <a:xfrm>
            <a:off x="349282" y="4075142"/>
            <a:ext cx="694322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13</a:t>
            </a:r>
          </a:p>
        </p:txBody>
      </p:sp>
      <p:sp>
        <p:nvSpPr>
          <p:cNvPr id="20" name="TextBox 61">
            <a:extLst>
              <a:ext uri="{FF2B5EF4-FFF2-40B4-BE49-F238E27FC236}">
                <a16:creationId xmlns:a16="http://schemas.microsoft.com/office/drawing/2014/main" id="{8655F841-7F8A-4697-B98A-E254BC4E5188}"/>
              </a:ext>
            </a:extLst>
          </p:cNvPr>
          <p:cNvSpPr txBox="1"/>
          <p:nvPr/>
        </p:nvSpPr>
        <p:spPr>
          <a:xfrm>
            <a:off x="612968" y="4268126"/>
            <a:ext cx="694322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2000</a:t>
            </a:r>
          </a:p>
        </p:txBody>
      </p:sp>
      <p:sp>
        <p:nvSpPr>
          <p:cNvPr id="21" name="TextBox 62">
            <a:extLst>
              <a:ext uri="{FF2B5EF4-FFF2-40B4-BE49-F238E27FC236}">
                <a16:creationId xmlns:a16="http://schemas.microsoft.com/office/drawing/2014/main" id="{2FF057A4-007F-429F-B88D-15063A587BCA}"/>
              </a:ext>
            </a:extLst>
          </p:cNvPr>
          <p:cNvSpPr txBox="1"/>
          <p:nvPr/>
        </p:nvSpPr>
        <p:spPr>
          <a:xfrm>
            <a:off x="1129896" y="4268126"/>
            <a:ext cx="849815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100 000</a:t>
            </a:r>
          </a:p>
        </p:txBody>
      </p:sp>
      <p:sp>
        <p:nvSpPr>
          <p:cNvPr id="22" name="TextBox 63">
            <a:extLst>
              <a:ext uri="{FF2B5EF4-FFF2-40B4-BE49-F238E27FC236}">
                <a16:creationId xmlns:a16="http://schemas.microsoft.com/office/drawing/2014/main" id="{5616F70F-6881-4FD1-8AE8-48118BAFC61B}"/>
              </a:ext>
            </a:extLst>
          </p:cNvPr>
          <p:cNvSpPr txBox="1"/>
          <p:nvPr/>
        </p:nvSpPr>
        <p:spPr>
          <a:xfrm>
            <a:off x="635809" y="4493370"/>
            <a:ext cx="694322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2000</a:t>
            </a:r>
          </a:p>
        </p:txBody>
      </p:sp>
      <p:sp>
        <p:nvSpPr>
          <p:cNvPr id="23" name="TextBox 65">
            <a:extLst>
              <a:ext uri="{FF2B5EF4-FFF2-40B4-BE49-F238E27FC236}">
                <a16:creationId xmlns:a16="http://schemas.microsoft.com/office/drawing/2014/main" id="{FF0E4D7A-0E5C-4E7D-A1E0-F7C5E94E69ED}"/>
              </a:ext>
            </a:extLst>
          </p:cNvPr>
          <p:cNvSpPr txBox="1"/>
          <p:nvPr/>
        </p:nvSpPr>
        <p:spPr>
          <a:xfrm>
            <a:off x="1135611" y="4496571"/>
            <a:ext cx="849815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100 000</a:t>
            </a:r>
          </a:p>
        </p:txBody>
      </p:sp>
      <p:sp>
        <p:nvSpPr>
          <p:cNvPr id="24" name="TextBox 71">
            <a:extLst>
              <a:ext uri="{FF2B5EF4-FFF2-40B4-BE49-F238E27FC236}">
                <a16:creationId xmlns:a16="http://schemas.microsoft.com/office/drawing/2014/main" id="{D7C909DA-E942-4E5F-B9A6-0514F7DA35C7}"/>
              </a:ext>
            </a:extLst>
          </p:cNvPr>
          <p:cNvSpPr txBox="1"/>
          <p:nvPr/>
        </p:nvSpPr>
        <p:spPr>
          <a:xfrm>
            <a:off x="4355973" y="857890"/>
            <a:ext cx="1728188" cy="261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18210102010011000110</a:t>
            </a:r>
          </a:p>
        </p:txBody>
      </p:sp>
      <p:sp>
        <p:nvSpPr>
          <p:cNvPr id="25" name="TextBox 72">
            <a:extLst>
              <a:ext uri="{FF2B5EF4-FFF2-40B4-BE49-F238E27FC236}">
                <a16:creationId xmlns:a16="http://schemas.microsoft.com/office/drawing/2014/main" id="{B91823A2-574D-43CB-BA58-A5D5B56762B5}"/>
              </a:ext>
            </a:extLst>
          </p:cNvPr>
          <p:cNvSpPr txBox="1"/>
          <p:nvPr/>
        </p:nvSpPr>
        <p:spPr>
          <a:xfrm>
            <a:off x="1213381" y="4015752"/>
            <a:ext cx="2562322" cy="261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18210102010011000110</a:t>
            </a:r>
          </a:p>
        </p:txBody>
      </p:sp>
      <p:sp>
        <p:nvSpPr>
          <p:cNvPr id="26" name="TextBox 73">
            <a:extLst>
              <a:ext uri="{FF2B5EF4-FFF2-40B4-BE49-F238E27FC236}">
                <a16:creationId xmlns:a16="http://schemas.microsoft.com/office/drawing/2014/main" id="{797EDF71-EC69-4D61-B17E-96D221D21562}"/>
              </a:ext>
            </a:extLst>
          </p:cNvPr>
          <p:cNvSpPr txBox="1"/>
          <p:nvPr/>
        </p:nvSpPr>
        <p:spPr>
          <a:xfrm>
            <a:off x="7452323" y="857890"/>
            <a:ext cx="1647940" cy="261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18210102010011000110</a:t>
            </a:r>
          </a:p>
        </p:txBody>
      </p:sp>
      <p:sp>
        <p:nvSpPr>
          <p:cNvPr id="27" name="TextBox 76">
            <a:extLst>
              <a:ext uri="{FF2B5EF4-FFF2-40B4-BE49-F238E27FC236}">
                <a16:creationId xmlns:a16="http://schemas.microsoft.com/office/drawing/2014/main" id="{80C69795-F5B4-47A0-937D-37899EBD3243}"/>
              </a:ext>
            </a:extLst>
          </p:cNvPr>
          <p:cNvSpPr txBox="1"/>
          <p:nvPr/>
        </p:nvSpPr>
        <p:spPr>
          <a:xfrm>
            <a:off x="76553" y="2787777"/>
            <a:ext cx="2781522" cy="3540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Справка о доходах и суммах налога физического лица за 2023 г.</a:t>
            </a:r>
          </a:p>
        </p:txBody>
      </p:sp>
      <p:sp>
        <p:nvSpPr>
          <p:cNvPr id="28" name="TextBox 78">
            <a:extLst>
              <a:ext uri="{FF2B5EF4-FFF2-40B4-BE49-F238E27FC236}">
                <a16:creationId xmlns:a16="http://schemas.microsoft.com/office/drawing/2014/main" id="{5FB7FF6E-D09E-41A2-B15E-15FD8EB122F1}"/>
              </a:ext>
            </a:extLst>
          </p:cNvPr>
          <p:cNvSpPr txBox="1"/>
          <p:nvPr/>
        </p:nvSpPr>
        <p:spPr>
          <a:xfrm>
            <a:off x="2907572" y="588891"/>
            <a:ext cx="3032580" cy="2205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6-НДФЛ за </a:t>
            </a:r>
            <a:r>
              <a:rPr lang="en-US" sz="11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I </a:t>
            </a:r>
            <a:r>
              <a:rPr lang="ru-RU" sz="11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квартал 2023 г.</a:t>
            </a:r>
          </a:p>
        </p:txBody>
      </p:sp>
      <p:sp>
        <p:nvSpPr>
          <p:cNvPr id="29" name="TextBox 85">
            <a:extLst>
              <a:ext uri="{FF2B5EF4-FFF2-40B4-BE49-F238E27FC236}">
                <a16:creationId xmlns:a16="http://schemas.microsoft.com/office/drawing/2014/main" id="{8BC27CD4-F430-4C4B-ABC4-CFAB4135F154}"/>
              </a:ext>
            </a:extLst>
          </p:cNvPr>
          <p:cNvSpPr txBox="1"/>
          <p:nvPr/>
        </p:nvSpPr>
        <p:spPr>
          <a:xfrm>
            <a:off x="6003913" y="610755"/>
            <a:ext cx="3032580" cy="2205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6-НДФЛ за полугодие 2023 г.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83485BF1-73FD-4019-AFA7-7DFDACD295D3}"/>
              </a:ext>
            </a:extLst>
          </p:cNvPr>
          <p:cNvSpPr txBox="1"/>
          <p:nvPr/>
        </p:nvSpPr>
        <p:spPr>
          <a:xfrm>
            <a:off x="549810" y="2284180"/>
            <a:ext cx="1368152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17.03.2023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28.03.2023</a:t>
            </a:r>
          </a:p>
        </p:txBody>
      </p:sp>
      <p:sp>
        <p:nvSpPr>
          <p:cNvPr id="31" name="TextBox 86">
            <a:extLst>
              <a:ext uri="{FF2B5EF4-FFF2-40B4-BE49-F238E27FC236}">
                <a16:creationId xmlns:a16="http://schemas.microsoft.com/office/drawing/2014/main" id="{F44B3F57-A10B-40A8-925B-5D7D1705B589}"/>
              </a:ext>
            </a:extLst>
          </p:cNvPr>
          <p:cNvSpPr txBox="1"/>
          <p:nvPr/>
        </p:nvSpPr>
        <p:spPr>
          <a:xfrm>
            <a:off x="1558000" y="2282031"/>
            <a:ext cx="1368152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03.04.2023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28.04.2023</a:t>
            </a:r>
          </a:p>
        </p:txBody>
      </p:sp>
      <p:sp>
        <p:nvSpPr>
          <p:cNvPr id="32" name="TextBox 87">
            <a:extLst>
              <a:ext uri="{FF2B5EF4-FFF2-40B4-BE49-F238E27FC236}">
                <a16:creationId xmlns:a16="http://schemas.microsoft.com/office/drawing/2014/main" id="{085AB869-640F-474D-AE17-CB5720201A0B}"/>
              </a:ext>
            </a:extLst>
          </p:cNvPr>
          <p:cNvSpPr txBox="1"/>
          <p:nvPr/>
        </p:nvSpPr>
        <p:spPr>
          <a:xfrm>
            <a:off x="4658291" y="2775688"/>
            <a:ext cx="849815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100 000</a:t>
            </a:r>
          </a:p>
        </p:txBody>
      </p:sp>
      <p:sp>
        <p:nvSpPr>
          <p:cNvPr id="33" name="TextBox 88">
            <a:extLst>
              <a:ext uri="{FF2B5EF4-FFF2-40B4-BE49-F238E27FC236}">
                <a16:creationId xmlns:a16="http://schemas.microsoft.com/office/drawing/2014/main" id="{D47A4D9C-6508-4264-BEB9-6408EFBD1CCA}"/>
              </a:ext>
            </a:extLst>
          </p:cNvPr>
          <p:cNvSpPr txBox="1"/>
          <p:nvPr/>
        </p:nvSpPr>
        <p:spPr>
          <a:xfrm>
            <a:off x="4676963" y="3724671"/>
            <a:ext cx="849815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1</a:t>
            </a:r>
          </a:p>
        </p:txBody>
      </p:sp>
      <p:sp>
        <p:nvSpPr>
          <p:cNvPr id="34" name="TextBox 89">
            <a:extLst>
              <a:ext uri="{FF2B5EF4-FFF2-40B4-BE49-F238E27FC236}">
                <a16:creationId xmlns:a16="http://schemas.microsoft.com/office/drawing/2014/main" id="{68F68715-FB43-4845-955D-E09909A25F0B}"/>
              </a:ext>
            </a:extLst>
          </p:cNvPr>
          <p:cNvSpPr txBox="1"/>
          <p:nvPr/>
        </p:nvSpPr>
        <p:spPr>
          <a:xfrm>
            <a:off x="4658291" y="4142771"/>
            <a:ext cx="849815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1 400</a:t>
            </a:r>
          </a:p>
        </p:txBody>
      </p:sp>
      <p:sp>
        <p:nvSpPr>
          <p:cNvPr id="35" name="TextBox 90">
            <a:extLst>
              <a:ext uri="{FF2B5EF4-FFF2-40B4-BE49-F238E27FC236}">
                <a16:creationId xmlns:a16="http://schemas.microsoft.com/office/drawing/2014/main" id="{9E4A3407-10F4-4EB0-8584-04A3B1E1FE91}"/>
              </a:ext>
            </a:extLst>
          </p:cNvPr>
          <p:cNvSpPr txBox="1"/>
          <p:nvPr/>
        </p:nvSpPr>
        <p:spPr>
          <a:xfrm>
            <a:off x="4658291" y="3118177"/>
            <a:ext cx="849815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100 000</a:t>
            </a:r>
          </a:p>
        </p:txBody>
      </p:sp>
      <p:sp>
        <p:nvSpPr>
          <p:cNvPr id="36" name="TextBox 91">
            <a:extLst>
              <a:ext uri="{FF2B5EF4-FFF2-40B4-BE49-F238E27FC236}">
                <a16:creationId xmlns:a16="http://schemas.microsoft.com/office/drawing/2014/main" id="{0E9C01D8-22FB-4A03-9C8B-3C37602D7AA9}"/>
              </a:ext>
            </a:extLst>
          </p:cNvPr>
          <p:cNvSpPr txBox="1"/>
          <p:nvPr/>
        </p:nvSpPr>
        <p:spPr>
          <a:xfrm>
            <a:off x="3966081" y="1558421"/>
            <a:ext cx="849815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12 818</a:t>
            </a:r>
          </a:p>
        </p:txBody>
      </p:sp>
      <p:sp>
        <p:nvSpPr>
          <p:cNvPr id="37" name="TextBox 92">
            <a:extLst>
              <a:ext uri="{FF2B5EF4-FFF2-40B4-BE49-F238E27FC236}">
                <a16:creationId xmlns:a16="http://schemas.microsoft.com/office/drawing/2014/main" id="{414756F3-8B2C-4690-B4C2-7B9983A8303A}"/>
              </a:ext>
            </a:extLst>
          </p:cNvPr>
          <p:cNvSpPr txBox="1"/>
          <p:nvPr/>
        </p:nvSpPr>
        <p:spPr>
          <a:xfrm>
            <a:off x="7095295" y="1290602"/>
            <a:ext cx="849815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12 818</a:t>
            </a:r>
          </a:p>
        </p:txBody>
      </p:sp>
      <p:sp>
        <p:nvSpPr>
          <p:cNvPr id="38" name="TextBox 93">
            <a:extLst>
              <a:ext uri="{FF2B5EF4-FFF2-40B4-BE49-F238E27FC236}">
                <a16:creationId xmlns:a16="http://schemas.microsoft.com/office/drawing/2014/main" id="{2C94486C-B003-422D-896A-13542BED3B38}"/>
              </a:ext>
            </a:extLst>
          </p:cNvPr>
          <p:cNvSpPr txBox="1"/>
          <p:nvPr/>
        </p:nvSpPr>
        <p:spPr>
          <a:xfrm>
            <a:off x="7765487" y="2775688"/>
            <a:ext cx="849815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200 000</a:t>
            </a:r>
          </a:p>
        </p:txBody>
      </p:sp>
      <p:sp>
        <p:nvSpPr>
          <p:cNvPr id="39" name="TextBox 94">
            <a:extLst>
              <a:ext uri="{FF2B5EF4-FFF2-40B4-BE49-F238E27FC236}">
                <a16:creationId xmlns:a16="http://schemas.microsoft.com/office/drawing/2014/main" id="{4D3A08E4-0ED2-4DC9-82F5-396E4EC1CF3B}"/>
              </a:ext>
            </a:extLst>
          </p:cNvPr>
          <p:cNvSpPr txBox="1"/>
          <p:nvPr/>
        </p:nvSpPr>
        <p:spPr>
          <a:xfrm>
            <a:off x="7765487" y="3129012"/>
            <a:ext cx="849815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200 000</a:t>
            </a:r>
          </a:p>
        </p:txBody>
      </p:sp>
      <p:sp>
        <p:nvSpPr>
          <p:cNvPr id="40" name="TextBox 95">
            <a:extLst>
              <a:ext uri="{FF2B5EF4-FFF2-40B4-BE49-F238E27FC236}">
                <a16:creationId xmlns:a16="http://schemas.microsoft.com/office/drawing/2014/main" id="{46C9EE39-58A0-4BB2-B718-D0F411089D34}"/>
              </a:ext>
            </a:extLst>
          </p:cNvPr>
          <p:cNvSpPr txBox="1"/>
          <p:nvPr/>
        </p:nvSpPr>
        <p:spPr>
          <a:xfrm>
            <a:off x="7765487" y="3724671"/>
            <a:ext cx="849815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1</a:t>
            </a:r>
          </a:p>
        </p:txBody>
      </p:sp>
      <p:sp>
        <p:nvSpPr>
          <p:cNvPr id="41" name="TextBox 96">
            <a:extLst>
              <a:ext uri="{FF2B5EF4-FFF2-40B4-BE49-F238E27FC236}">
                <a16:creationId xmlns:a16="http://schemas.microsoft.com/office/drawing/2014/main" id="{AD09E779-3622-40A5-B8B1-5CB566B8A04C}"/>
              </a:ext>
            </a:extLst>
          </p:cNvPr>
          <p:cNvSpPr txBox="1"/>
          <p:nvPr/>
        </p:nvSpPr>
        <p:spPr>
          <a:xfrm>
            <a:off x="7765487" y="4142771"/>
            <a:ext cx="849815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2 800</a:t>
            </a:r>
          </a:p>
        </p:txBody>
      </p:sp>
      <p:sp>
        <p:nvSpPr>
          <p:cNvPr id="42" name="TextBox 97">
            <a:extLst>
              <a:ext uri="{FF2B5EF4-FFF2-40B4-BE49-F238E27FC236}">
                <a16:creationId xmlns:a16="http://schemas.microsoft.com/office/drawing/2014/main" id="{5C2587D6-C183-4E9F-9982-3DA145C03413}"/>
              </a:ext>
            </a:extLst>
          </p:cNvPr>
          <p:cNvSpPr txBox="1"/>
          <p:nvPr/>
        </p:nvSpPr>
        <p:spPr>
          <a:xfrm>
            <a:off x="4342247" y="2441576"/>
            <a:ext cx="1661665" cy="261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18210102010011000110</a:t>
            </a:r>
          </a:p>
        </p:txBody>
      </p:sp>
      <p:sp>
        <p:nvSpPr>
          <p:cNvPr id="43" name="TextBox 98">
            <a:extLst>
              <a:ext uri="{FF2B5EF4-FFF2-40B4-BE49-F238E27FC236}">
                <a16:creationId xmlns:a16="http://schemas.microsoft.com/office/drawing/2014/main" id="{3A053353-E1AF-41D9-8242-08CA63D0AEAF}"/>
              </a:ext>
            </a:extLst>
          </p:cNvPr>
          <p:cNvSpPr txBox="1"/>
          <p:nvPr/>
        </p:nvSpPr>
        <p:spPr>
          <a:xfrm>
            <a:off x="7420008" y="2441576"/>
            <a:ext cx="1616485" cy="261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18210102010011000110</a:t>
            </a:r>
          </a:p>
        </p:txBody>
      </p:sp>
      <p:sp>
        <p:nvSpPr>
          <p:cNvPr id="44" name="TextBox 100">
            <a:extLst>
              <a:ext uri="{FF2B5EF4-FFF2-40B4-BE49-F238E27FC236}">
                <a16:creationId xmlns:a16="http://schemas.microsoft.com/office/drawing/2014/main" id="{B6C11384-8167-4264-901B-54B2F4E1C7EA}"/>
              </a:ext>
            </a:extLst>
          </p:cNvPr>
          <p:cNvSpPr txBox="1"/>
          <p:nvPr/>
        </p:nvSpPr>
        <p:spPr>
          <a:xfrm>
            <a:off x="7423227" y="988402"/>
            <a:ext cx="849815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12 818</a:t>
            </a:r>
          </a:p>
        </p:txBody>
      </p:sp>
      <p:sp>
        <p:nvSpPr>
          <p:cNvPr id="45" name="TextBox 101">
            <a:extLst>
              <a:ext uri="{FF2B5EF4-FFF2-40B4-BE49-F238E27FC236}">
                <a16:creationId xmlns:a16="http://schemas.microsoft.com/office/drawing/2014/main" id="{B9DA0CA0-0E97-48CA-8013-BDA491DA6699}"/>
              </a:ext>
            </a:extLst>
          </p:cNvPr>
          <p:cNvSpPr txBox="1"/>
          <p:nvPr/>
        </p:nvSpPr>
        <p:spPr>
          <a:xfrm>
            <a:off x="4320475" y="995315"/>
            <a:ext cx="849815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12 818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1396A811-AE56-4B36-9B9A-FD9B5D107128}"/>
              </a:ext>
            </a:extLst>
          </p:cNvPr>
          <p:cNvSpPr/>
          <p:nvPr/>
        </p:nvSpPr>
        <p:spPr>
          <a:xfrm>
            <a:off x="2893307" y="4562225"/>
            <a:ext cx="6143186" cy="253919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203864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1" i="1" u="none" strike="noStrike" kern="1200" cap="none" spc="-1" baseline="0">
                <a:solidFill>
                  <a:srgbClr val="203864"/>
                </a:solidFill>
                <a:uFillTx/>
                <a:latin typeface="Calibri" pitchFamily="34"/>
                <a:ea typeface="DejaVu Sans"/>
                <a:cs typeface="Calibri" pitchFamily="34"/>
              </a:rPr>
              <a:t>Письмо ФНС России от 09.11.2022 № БС-4-11/15099</a:t>
            </a:r>
            <a:r>
              <a:rPr lang="en-US" sz="1050" b="1" i="1" u="none" strike="noStrike" kern="1200" cap="none" spc="-1" baseline="0">
                <a:solidFill>
                  <a:srgbClr val="203864"/>
                </a:solidFill>
                <a:uFillTx/>
                <a:latin typeface="Calibri" pitchFamily="34"/>
                <a:ea typeface="DejaVu Sans"/>
                <a:cs typeface="Calibri" pitchFamily="34"/>
              </a:rPr>
              <a:t>@</a:t>
            </a:r>
            <a:endParaRPr lang="ru-RU" sz="1000" b="0" i="1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8">
            <a:extLst>
              <a:ext uri="{FF2B5EF4-FFF2-40B4-BE49-F238E27FC236}">
                <a16:creationId xmlns:a16="http://schemas.microsoft.com/office/drawing/2014/main" id="{4B6E519B-4CFD-4A3E-BA07-FFFC7DB3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212" y="864464"/>
            <a:ext cx="3024021" cy="4292477"/>
          </a:xfrm>
          <a:prstGeom prst="rect">
            <a:avLst/>
          </a:prstGeom>
          <a:noFill/>
          <a:ln w="6345" cap="flat">
            <a:solidFill>
              <a:srgbClr val="C55A11"/>
            </a:solidFill>
            <a:custDash>
              <a:ds d="300173" sp="300173"/>
            </a:custDash>
            <a:miter/>
          </a:ln>
        </p:spPr>
      </p:pic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02A57656-3D24-406A-9CB8-20564AFE1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22" y="851022"/>
            <a:ext cx="3024021" cy="4292477"/>
          </a:xfrm>
          <a:prstGeom prst="rect">
            <a:avLst/>
          </a:prstGeom>
          <a:noFill/>
          <a:ln w="6345" cap="flat">
            <a:solidFill>
              <a:srgbClr val="C55A11"/>
            </a:solidFill>
            <a:custDash>
              <a:ds d="300173" sp="300173"/>
            </a:custDash>
            <a:miter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DB4B18-54A6-4D91-AC7D-FB14CFD44DF5}"/>
              </a:ext>
            </a:extLst>
          </p:cNvPr>
          <p:cNvSpPr txBox="1"/>
          <p:nvPr/>
        </p:nvSpPr>
        <p:spPr>
          <a:xfrm>
            <a:off x="1143" y="-28346"/>
            <a:ext cx="91440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203864"/>
                </a:solidFill>
                <a:uFillTx/>
                <a:latin typeface="Bahnschrift SemiBold" pitchFamily="34"/>
                <a:ea typeface="DejaVu Sans"/>
                <a:cs typeface="DejaVu Sans"/>
              </a:rPr>
              <a:t>Заполнение расчета по форме 6-НДФЛ. Заполнение раздела 2</a:t>
            </a:r>
            <a:endParaRPr lang="ru-RU" sz="1800" b="0" i="0" u="none" strike="noStrike" kern="1200" cap="none" spc="0" baseline="0">
              <a:solidFill>
                <a:srgbClr val="FF0000"/>
              </a:solidFill>
              <a:uFillTx/>
              <a:latin typeface="Bahnschrift SemiBold" pitchFamily="34"/>
              <a:ea typeface="DejaVu Sans"/>
              <a:cs typeface="DejaVu Sans"/>
            </a:endParaRP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873CFC03-91B0-4068-B981-5604334F2E15}"/>
              </a:ext>
            </a:extLst>
          </p:cNvPr>
          <p:cNvSpPr txBox="1"/>
          <p:nvPr/>
        </p:nvSpPr>
        <p:spPr>
          <a:xfrm>
            <a:off x="0" y="289563"/>
            <a:ext cx="9144000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1" i="0" u="none" strike="noStrike" kern="1200" cap="none" spc="0" baseline="0">
                <a:solidFill>
                  <a:srgbClr val="000000"/>
                </a:solidFill>
                <a:uFillTx/>
                <a:latin typeface="Arial Black" pitchFamily="34"/>
                <a:ea typeface="DejaVu Sans"/>
                <a:cs typeface="Arial" pitchFamily="34"/>
              </a:rPr>
              <a:t>Пример: </a:t>
            </a:r>
            <a:r>
              <a:rPr lang="ru-RU" sz="10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DejaVu Sans"/>
                <a:cs typeface="DejaVu Sans"/>
              </a:rPr>
              <a:t>Сотрудник получает ЗП 300 тыс.руб. в месяц. В октябре ему выплатили премию 4 млн.руб. В ноябре сотрудник обращается к работодателю с заявлением о предоставлении имущественного вычета. Уведомление о подтверждении права на имущественный вычет также представлено работодателю налоговым органом. </a:t>
            </a:r>
            <a:r>
              <a:rPr lang="ru-RU" sz="1000" b="0" i="0" u="none" strike="noStrike" kern="1200" cap="none" spc="0" baseline="0">
                <a:solidFill>
                  <a:srgbClr val="C55A11"/>
                </a:solidFill>
                <a:uFillTx/>
                <a:latin typeface="Bahnschrift SemiBold" pitchFamily="34"/>
                <a:ea typeface="DejaVu Sans"/>
                <a:cs typeface="DejaVu Sans"/>
              </a:rPr>
              <a:t>Представление уточненного расчета по форме 6-НДФЛ за предыдущие периоды не требуется</a:t>
            </a:r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97632301-FF2B-4E8A-AF1C-81D3D0CA0DEC}"/>
              </a:ext>
            </a:extLst>
          </p:cNvPr>
          <p:cNvSpPr txBox="1"/>
          <p:nvPr/>
        </p:nvSpPr>
        <p:spPr>
          <a:xfrm>
            <a:off x="3339114" y="1343162"/>
            <a:ext cx="712436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0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13</a:t>
            </a: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FA7A430E-143A-4DE8-97A1-B8F596016BB1}"/>
              </a:ext>
            </a:extLst>
          </p:cNvPr>
          <p:cNvSpPr txBox="1"/>
          <p:nvPr/>
        </p:nvSpPr>
        <p:spPr>
          <a:xfrm>
            <a:off x="2555775" y="1474159"/>
            <a:ext cx="2562322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0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18210102010011000110</a:t>
            </a: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62E67339-6830-4223-AA76-47BB8CDFAA6F}"/>
              </a:ext>
            </a:extLst>
          </p:cNvPr>
          <p:cNvSpPr txBox="1"/>
          <p:nvPr/>
        </p:nvSpPr>
        <p:spPr>
          <a:xfrm>
            <a:off x="2987820" y="1816611"/>
            <a:ext cx="2562322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0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5 000 000</a:t>
            </a:r>
          </a:p>
        </p:txBody>
      </p:sp>
      <p:sp>
        <p:nvSpPr>
          <p:cNvPr id="9" name="TextBox 32">
            <a:extLst>
              <a:ext uri="{FF2B5EF4-FFF2-40B4-BE49-F238E27FC236}">
                <a16:creationId xmlns:a16="http://schemas.microsoft.com/office/drawing/2014/main" id="{4E8E0BE9-AC3F-4DDD-A152-C7404974CB94}"/>
              </a:ext>
            </a:extLst>
          </p:cNvPr>
          <p:cNvSpPr txBox="1"/>
          <p:nvPr/>
        </p:nvSpPr>
        <p:spPr>
          <a:xfrm>
            <a:off x="2987820" y="2167786"/>
            <a:ext cx="2562322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0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5 000 000</a:t>
            </a:r>
          </a:p>
        </p:txBody>
      </p:sp>
      <p:sp>
        <p:nvSpPr>
          <p:cNvPr id="10" name="TextBox 33">
            <a:extLst>
              <a:ext uri="{FF2B5EF4-FFF2-40B4-BE49-F238E27FC236}">
                <a16:creationId xmlns:a16="http://schemas.microsoft.com/office/drawing/2014/main" id="{315DED53-50F2-4357-A286-49B0D6A6C29F}"/>
              </a:ext>
            </a:extLst>
          </p:cNvPr>
          <p:cNvSpPr txBox="1"/>
          <p:nvPr/>
        </p:nvSpPr>
        <p:spPr>
          <a:xfrm>
            <a:off x="2987820" y="2722324"/>
            <a:ext cx="2562322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0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1</a:t>
            </a:r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9B2B067E-F8F9-4F94-8BBD-926639E4C501}"/>
              </a:ext>
            </a:extLst>
          </p:cNvPr>
          <p:cNvSpPr txBox="1"/>
          <p:nvPr/>
        </p:nvSpPr>
        <p:spPr>
          <a:xfrm>
            <a:off x="2987820" y="3285859"/>
            <a:ext cx="2562322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0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650 000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C2871E68-CF33-4A17-8B99-6C1A3F6BD7D8}"/>
              </a:ext>
            </a:extLst>
          </p:cNvPr>
          <p:cNvSpPr txBox="1"/>
          <p:nvPr/>
        </p:nvSpPr>
        <p:spPr>
          <a:xfrm>
            <a:off x="2987820" y="4184760"/>
            <a:ext cx="2562322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0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650 000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498D6EDF-015D-4099-9B8C-6109C34ABF60}"/>
              </a:ext>
            </a:extLst>
          </p:cNvPr>
          <p:cNvSpPr txBox="1"/>
          <p:nvPr/>
        </p:nvSpPr>
        <p:spPr>
          <a:xfrm>
            <a:off x="6778099" y="1357801"/>
            <a:ext cx="712436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0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15</a:t>
            </a: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4C6FA695-F8B8-4C1E-8563-2E6840F52D47}"/>
              </a:ext>
            </a:extLst>
          </p:cNvPr>
          <p:cNvSpPr txBox="1"/>
          <p:nvPr/>
        </p:nvSpPr>
        <p:spPr>
          <a:xfrm>
            <a:off x="6012161" y="1493398"/>
            <a:ext cx="2562322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0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18210102080011000110</a:t>
            </a:r>
          </a:p>
        </p:txBody>
      </p:sp>
      <p:sp>
        <p:nvSpPr>
          <p:cNvPr id="15" name="TextBox 38">
            <a:extLst>
              <a:ext uri="{FF2B5EF4-FFF2-40B4-BE49-F238E27FC236}">
                <a16:creationId xmlns:a16="http://schemas.microsoft.com/office/drawing/2014/main" id="{F34408EA-A862-4B1C-8F4E-F21D9C12A75C}"/>
              </a:ext>
            </a:extLst>
          </p:cNvPr>
          <p:cNvSpPr txBox="1"/>
          <p:nvPr/>
        </p:nvSpPr>
        <p:spPr>
          <a:xfrm>
            <a:off x="6444206" y="1827748"/>
            <a:ext cx="2003020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0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2 600 000</a:t>
            </a:r>
          </a:p>
        </p:txBody>
      </p:sp>
      <p:sp>
        <p:nvSpPr>
          <p:cNvPr id="16" name="TextBox 39">
            <a:extLst>
              <a:ext uri="{FF2B5EF4-FFF2-40B4-BE49-F238E27FC236}">
                <a16:creationId xmlns:a16="http://schemas.microsoft.com/office/drawing/2014/main" id="{8C383F4B-8CE6-46DD-91BF-A0B7D4E19306}"/>
              </a:ext>
            </a:extLst>
          </p:cNvPr>
          <p:cNvSpPr txBox="1"/>
          <p:nvPr/>
        </p:nvSpPr>
        <p:spPr>
          <a:xfrm>
            <a:off x="6443283" y="2174982"/>
            <a:ext cx="1773314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0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2 600 000</a:t>
            </a:r>
          </a:p>
        </p:txBody>
      </p:sp>
      <p:sp>
        <p:nvSpPr>
          <p:cNvPr id="17" name="TextBox 40">
            <a:extLst>
              <a:ext uri="{FF2B5EF4-FFF2-40B4-BE49-F238E27FC236}">
                <a16:creationId xmlns:a16="http://schemas.microsoft.com/office/drawing/2014/main" id="{530A8100-5B5D-4C6A-AB8C-7561DA4A151E}"/>
              </a:ext>
            </a:extLst>
          </p:cNvPr>
          <p:cNvSpPr txBox="1"/>
          <p:nvPr/>
        </p:nvSpPr>
        <p:spPr>
          <a:xfrm>
            <a:off x="6443283" y="2724079"/>
            <a:ext cx="1854320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0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1</a:t>
            </a:r>
          </a:p>
        </p:txBody>
      </p:sp>
      <p:sp>
        <p:nvSpPr>
          <p:cNvPr id="18" name="TextBox 41">
            <a:extLst>
              <a:ext uri="{FF2B5EF4-FFF2-40B4-BE49-F238E27FC236}">
                <a16:creationId xmlns:a16="http://schemas.microsoft.com/office/drawing/2014/main" id="{4D39C136-4CE1-4988-8CE2-F934674DECE1}"/>
              </a:ext>
            </a:extLst>
          </p:cNvPr>
          <p:cNvSpPr txBox="1"/>
          <p:nvPr/>
        </p:nvSpPr>
        <p:spPr>
          <a:xfrm>
            <a:off x="6447608" y="3138806"/>
            <a:ext cx="1691429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0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2 000 000</a:t>
            </a:r>
          </a:p>
        </p:txBody>
      </p:sp>
      <p:sp>
        <p:nvSpPr>
          <p:cNvPr id="19" name="TextBox 42">
            <a:extLst>
              <a:ext uri="{FF2B5EF4-FFF2-40B4-BE49-F238E27FC236}">
                <a16:creationId xmlns:a16="http://schemas.microsoft.com/office/drawing/2014/main" id="{AA0D66F1-4D6C-494E-99E6-3E45F9C2F598}"/>
              </a:ext>
            </a:extLst>
          </p:cNvPr>
          <p:cNvSpPr txBox="1"/>
          <p:nvPr/>
        </p:nvSpPr>
        <p:spPr>
          <a:xfrm>
            <a:off x="6430929" y="4185473"/>
            <a:ext cx="1691429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0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390 000</a:t>
            </a:r>
          </a:p>
        </p:txBody>
      </p:sp>
      <p:sp>
        <p:nvSpPr>
          <p:cNvPr id="20" name="TextBox 43">
            <a:extLst>
              <a:ext uri="{FF2B5EF4-FFF2-40B4-BE49-F238E27FC236}">
                <a16:creationId xmlns:a16="http://schemas.microsoft.com/office/drawing/2014/main" id="{11845964-4096-4B61-98AB-5EF05D305994}"/>
              </a:ext>
            </a:extLst>
          </p:cNvPr>
          <p:cNvSpPr txBox="1"/>
          <p:nvPr/>
        </p:nvSpPr>
        <p:spPr>
          <a:xfrm>
            <a:off x="6443283" y="4600200"/>
            <a:ext cx="1691429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0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300 000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F788FA50-3B34-42F7-B45F-5AE88B7D7CCA}"/>
              </a:ext>
            </a:extLst>
          </p:cNvPr>
          <p:cNvSpPr txBox="1"/>
          <p:nvPr/>
        </p:nvSpPr>
        <p:spPr>
          <a:xfrm>
            <a:off x="6443283" y="3301761"/>
            <a:ext cx="1691429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0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90 000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4">
            <a:extLst>
              <a:ext uri="{FF2B5EF4-FFF2-40B4-BE49-F238E27FC236}">
                <a16:creationId xmlns:a16="http://schemas.microsoft.com/office/drawing/2014/main" id="{254DEEFF-9598-411F-BF6C-AE68C2BB9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5" y="339525"/>
            <a:ext cx="3384377" cy="4803974"/>
          </a:xfrm>
          <a:prstGeom prst="rect">
            <a:avLst/>
          </a:prstGeom>
          <a:noFill/>
          <a:ln w="6345" cap="flat">
            <a:solidFill>
              <a:srgbClr val="C55A11"/>
            </a:solidFill>
            <a:custDash>
              <a:ds d="300173" sp="300173"/>
            </a:custDash>
            <a:miter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45944710-5061-4BC8-B3F6-07896DE8A1AE}"/>
              </a:ext>
            </a:extLst>
          </p:cNvPr>
          <p:cNvSpPr txBox="1"/>
          <p:nvPr/>
        </p:nvSpPr>
        <p:spPr>
          <a:xfrm>
            <a:off x="0" y="-11082"/>
            <a:ext cx="91440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>
                <a:solidFill>
                  <a:srgbClr val="203864"/>
                </a:solidFill>
                <a:uFillTx/>
                <a:latin typeface="Bahnschrift SemiBold" pitchFamily="34"/>
                <a:ea typeface="DejaVu Sans"/>
                <a:cs typeface="DejaVu Sans"/>
              </a:rPr>
              <a:t>Заполнение расчета по форме 6-НДФЛ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3BBEDC00-21DD-4C43-9B82-2799398A8294}"/>
              </a:ext>
            </a:extLst>
          </p:cNvPr>
          <p:cNvSpPr txBox="1"/>
          <p:nvPr/>
        </p:nvSpPr>
        <p:spPr>
          <a:xfrm>
            <a:off x="279641" y="450890"/>
            <a:ext cx="3644286" cy="18466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2F5597"/>
                </a:solidFill>
                <a:uFillTx/>
                <a:latin typeface="Bahnschrift SemiBold" pitchFamily="34"/>
                <a:ea typeface="DejaVu Sans"/>
                <a:cs typeface="DejaVu Sans"/>
              </a:rPr>
              <a:t>Заполнение раздела 2 расчета </a:t>
            </a:r>
            <a:br>
              <a:rPr lang="ru-RU" sz="1350" b="0" i="0" u="none" strike="noStrike" kern="1200" cap="none" spc="0" baseline="0">
                <a:solidFill>
                  <a:srgbClr val="2F5597"/>
                </a:solidFill>
                <a:uFillTx/>
                <a:latin typeface="Bahnschrift SemiBold" pitchFamily="34"/>
                <a:ea typeface="DejaVu Sans"/>
                <a:cs typeface="DejaVu Sans"/>
              </a:rPr>
            </a:br>
            <a:r>
              <a:rPr lang="ru-RU" sz="1350" b="0" i="0" u="none" strike="noStrike" kern="1200" cap="none" spc="0" baseline="0">
                <a:solidFill>
                  <a:srgbClr val="2F5597"/>
                </a:solidFill>
                <a:uFillTx/>
                <a:latin typeface="Bahnschrift SemiBold" pitchFamily="34"/>
                <a:ea typeface="DejaVu Sans"/>
                <a:cs typeface="DejaVu Sans"/>
              </a:rPr>
              <a:t>6-НДФЛ</a:t>
            </a:r>
            <a:endParaRPr lang="ru-RU" sz="1350" b="0" i="0" u="none" strike="noStrike" kern="1200" cap="none" spc="0" baseline="0">
              <a:solidFill>
                <a:srgbClr val="FF0000"/>
              </a:solidFill>
              <a:uFillTx/>
              <a:latin typeface="Bahnschrift SemiBold" pitchFamily="34"/>
              <a:ea typeface="DejaVu Sans"/>
              <a:cs typeface="DejaVu San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1" i="0" u="none" strike="noStrike" kern="1200" cap="none" spc="0" baseline="0">
              <a:solidFill>
                <a:srgbClr val="000000"/>
              </a:solidFill>
              <a:uFillTx/>
              <a:latin typeface="Bahnschrift SemiBold" pitchFamily="34"/>
              <a:ea typeface="DejaVu San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1" i="0" u="none" strike="noStrike" kern="1200" cap="none" spc="0" baseline="0">
                <a:solidFill>
                  <a:srgbClr val="000000"/>
                </a:solidFill>
                <a:uFillTx/>
                <a:latin typeface="Bahnschrift SemiBold" pitchFamily="34"/>
                <a:ea typeface="DejaVu Sans"/>
                <a:cs typeface="Arial" pitchFamily="34"/>
              </a:rPr>
              <a:t>Пример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DejaVu Sans"/>
                <a:cs typeface="DejaVu Sans"/>
              </a:rPr>
              <a:t>Сотрудник получает ЗП 100 тыс.руб. в месяц.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DejaVu Sans"/>
                <a:cs typeface="DejaVu Sans"/>
              </a:rPr>
              <a:t>С начала года сотрудник был нерезидентом РФ, НДФЛ исчислялся и удерживался по </a:t>
            </a:r>
            <a:r>
              <a:rPr lang="ru-RU" sz="1200" b="0" i="0" u="sng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DejaVu Sans"/>
                <a:cs typeface="DejaVu Sans"/>
              </a:rPr>
              <a:t>налоговой ставке 30%.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DejaVu Sans"/>
                <a:cs typeface="DejaVu Sans"/>
              </a:rPr>
              <a:t>Затем налоговый статус изменился на резидента РФ и до конца года не изменится.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A325B-51A6-4751-8DFA-81495C346076}"/>
              </a:ext>
            </a:extLst>
          </p:cNvPr>
          <p:cNvSpPr txBox="1"/>
          <p:nvPr/>
        </p:nvSpPr>
        <p:spPr>
          <a:xfrm>
            <a:off x="6516215" y="878601"/>
            <a:ext cx="712436" cy="261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46D61-0891-462E-A3EB-740DF71FAD75}"/>
              </a:ext>
            </a:extLst>
          </p:cNvPr>
          <p:cNvSpPr txBox="1"/>
          <p:nvPr/>
        </p:nvSpPr>
        <p:spPr>
          <a:xfrm>
            <a:off x="5652116" y="1055967"/>
            <a:ext cx="2562322" cy="261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18210102010011000110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BBF93-D561-4657-8F55-728E0766BD2E}"/>
              </a:ext>
            </a:extLst>
          </p:cNvPr>
          <p:cNvSpPr txBox="1"/>
          <p:nvPr/>
        </p:nvSpPr>
        <p:spPr>
          <a:xfrm>
            <a:off x="6156179" y="1416094"/>
            <a:ext cx="2562322" cy="261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1 200 000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8F027A-C652-4F97-9AF1-24CA2EE13432}"/>
              </a:ext>
            </a:extLst>
          </p:cNvPr>
          <p:cNvSpPr txBox="1"/>
          <p:nvPr/>
        </p:nvSpPr>
        <p:spPr>
          <a:xfrm>
            <a:off x="6136702" y="1802968"/>
            <a:ext cx="2562322" cy="261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1 200 000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04365-0FDB-4421-A493-16588682E2A6}"/>
              </a:ext>
            </a:extLst>
          </p:cNvPr>
          <p:cNvSpPr txBox="1"/>
          <p:nvPr/>
        </p:nvSpPr>
        <p:spPr>
          <a:xfrm>
            <a:off x="6136702" y="2446404"/>
            <a:ext cx="2562322" cy="261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81D44B-9C20-42DA-ADA9-F1821650579F}"/>
              </a:ext>
            </a:extLst>
          </p:cNvPr>
          <p:cNvSpPr txBox="1"/>
          <p:nvPr/>
        </p:nvSpPr>
        <p:spPr>
          <a:xfrm>
            <a:off x="6136702" y="3075803"/>
            <a:ext cx="2562322" cy="261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156 000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853BA3-B8F8-4A40-8BBF-FF5C83B23E53}"/>
              </a:ext>
            </a:extLst>
          </p:cNvPr>
          <p:cNvSpPr txBox="1"/>
          <p:nvPr/>
        </p:nvSpPr>
        <p:spPr>
          <a:xfrm>
            <a:off x="6136702" y="4046000"/>
            <a:ext cx="2562322" cy="261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360 000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E5390-EBCD-4F24-99AC-18CC78446B3B}"/>
              </a:ext>
            </a:extLst>
          </p:cNvPr>
          <p:cNvSpPr txBox="1"/>
          <p:nvPr/>
        </p:nvSpPr>
        <p:spPr>
          <a:xfrm>
            <a:off x="6151113" y="4536932"/>
            <a:ext cx="2562322" cy="261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1" i="0" u="none" strike="noStrike" kern="1200" cap="none" spc="0" baseline="0">
                <a:solidFill>
                  <a:srgbClr val="C55A11"/>
                </a:solidFill>
                <a:uFillTx/>
                <a:latin typeface="Arial Black" pitchFamily="34"/>
                <a:ea typeface="DejaVu Sans"/>
                <a:cs typeface="Arial" pitchFamily="34"/>
              </a:rPr>
              <a:t>204 000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0ECFF97-2890-4282-9628-0F46C8C6D6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1559" y="1600538"/>
            <a:ext cx="7886700" cy="3501621"/>
          </a:xfrm>
        </p:spPr>
        <p:txBody>
          <a:bodyPr/>
          <a:lstStyle/>
          <a:p>
            <a:pPr marL="214317" lvl="0" indent="-214317">
              <a:spcBef>
                <a:spcPts val="0"/>
              </a:spcBef>
              <a:buSzPct val="100000"/>
              <a:buFont typeface="Wingdings" pitchFamily="2"/>
              <a:buChar char="q"/>
            </a:pPr>
            <a:r>
              <a:rPr lang="ru-RU" sz="1200" b="1" spc="0">
                <a:solidFill>
                  <a:srgbClr val="404040"/>
                </a:solidFill>
              </a:rPr>
              <a:t>В разделе 1</a:t>
            </a:r>
            <a:r>
              <a:rPr lang="ru-RU" sz="1200" spc="0">
                <a:solidFill>
                  <a:srgbClr val="404040"/>
                </a:solidFill>
              </a:rPr>
              <a:t>:</a:t>
            </a:r>
          </a:p>
          <a:p>
            <a:pPr marL="600075" lvl="1" indent="-257175"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ru-RU" sz="1350" spc="0">
                <a:solidFill>
                  <a:srgbClr val="898989"/>
                </a:solidFill>
              </a:rPr>
              <a:t>некорректное отражение в стр. 020 - 024 сумм НДФЛ с учетом интервала дней удержания налога;</a:t>
            </a:r>
          </a:p>
          <a:p>
            <a:pPr marL="600075" lvl="1" indent="-257175"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ru-RU" sz="1350" spc="0">
                <a:solidFill>
                  <a:srgbClr val="898989"/>
                </a:solidFill>
              </a:rPr>
              <a:t>неотражение в стр. 030-032 сумм НДФЛ, возвращенных в течение квартала;</a:t>
            </a:r>
          </a:p>
          <a:p>
            <a:pPr marL="600075" lvl="1" indent="-257175"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ru-RU" sz="1350" spc="0">
                <a:solidFill>
                  <a:srgbClr val="898989"/>
                </a:solidFill>
              </a:rPr>
              <a:t>неверное указание КБК (общий КБК налогового агента вместо КБК дивидендов).</a:t>
            </a:r>
          </a:p>
          <a:p>
            <a:pPr marL="214317" lvl="0" indent="-214317">
              <a:spcBef>
                <a:spcPts val="0"/>
              </a:spcBef>
              <a:buSzPct val="100000"/>
              <a:buFont typeface="Wingdings" pitchFamily="2"/>
              <a:buChar char="q"/>
            </a:pPr>
            <a:r>
              <a:rPr lang="ru-RU" sz="1200" b="1" spc="0">
                <a:solidFill>
                  <a:srgbClr val="404040"/>
                </a:solidFill>
              </a:rPr>
              <a:t>В разделе 2:</a:t>
            </a:r>
          </a:p>
          <a:p>
            <a:pPr marL="608414" lvl="1" indent="-276221"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ru-RU" sz="1350" spc="0">
                <a:solidFill>
                  <a:srgbClr val="898989"/>
                </a:solidFill>
              </a:rPr>
              <a:t>неотражение сумм доходов и НДФЛ по выплатам, произведенным после 23 числа третьего месяца;</a:t>
            </a:r>
          </a:p>
          <a:p>
            <a:pPr marL="608414" lvl="1" indent="-276221"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ru-RU" sz="1350" spc="0">
                <a:solidFill>
                  <a:srgbClr val="898989"/>
                </a:solidFill>
              </a:rPr>
              <a:t>включение в стр. 170 сумм НДФЛ, которые будут удержаны до конца года;</a:t>
            </a:r>
          </a:p>
          <a:p>
            <a:pPr marL="200025" lvl="1" indent="-200025">
              <a:spcBef>
                <a:spcPts val="0"/>
              </a:spcBef>
              <a:buSzPct val="100000"/>
              <a:buFont typeface="Wingdings" pitchFamily="2"/>
              <a:buChar char="q"/>
            </a:pPr>
            <a:r>
              <a:rPr lang="ru-RU" sz="1200" b="1" spc="0">
                <a:solidFill>
                  <a:srgbClr val="404040"/>
                </a:solidFill>
              </a:rPr>
              <a:t>Несоответствие данных, отражаемых в уведомлениях об исчисленных суммах, в т.ч. НДФЛ, и расчетах 6-НДФЛ (КБК, ОКТМО).</a:t>
            </a:r>
          </a:p>
          <a:p>
            <a:pPr marL="214317" lvl="0" indent="-214317">
              <a:spcBef>
                <a:spcPts val="0"/>
              </a:spcBef>
              <a:buSzPct val="100000"/>
              <a:buFont typeface="Wingdings" pitchFamily="2"/>
              <a:buChar char="q"/>
            </a:pPr>
            <a:r>
              <a:rPr lang="ru-RU" sz="1200" b="1" spc="0">
                <a:solidFill>
                  <a:srgbClr val="404040"/>
                </a:solidFill>
              </a:rPr>
              <a:t>Ошибки порядка представления расчетов 6-НДФЛ:</a:t>
            </a:r>
          </a:p>
          <a:p>
            <a:pPr marL="600075" lvl="1" indent="-257175"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ru-RU" sz="1350" spc="0">
                <a:solidFill>
                  <a:srgbClr val="898989"/>
                </a:solidFill>
              </a:rPr>
              <a:t>при реорганизации/закрытии ОП</a:t>
            </a:r>
          </a:p>
          <a:p>
            <a:pPr marL="600075" lvl="1" indent="-257175"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ru-RU" sz="1350" spc="0">
                <a:solidFill>
                  <a:srgbClr val="898989"/>
                </a:solidFill>
              </a:rPr>
              <a:t>при использовании права на централизацию представления расчетов 6-НДФЛ внутри ОКТМО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4CC222F-A336-4AD2-9BD7-F83393D76F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559" y="1059579"/>
            <a:ext cx="7886700" cy="456111"/>
          </a:xfrm>
        </p:spPr>
        <p:txBody>
          <a:bodyPr/>
          <a:lstStyle/>
          <a:p>
            <a:pPr lvl="0"/>
            <a:r>
              <a:rPr lang="ru-RU"/>
              <a:t>Основные типы ошибок в 6-НДФЛ: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F01916-4C92-4750-A9C4-97A28699B6DE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484B1B-5B8B-4D0B-BB3B-401CACFD2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4">
            <a:extLst>
              <a:ext uri="{FF2B5EF4-FFF2-40B4-BE49-F238E27FC236}">
                <a16:creationId xmlns:a16="http://schemas.microsoft.com/office/drawing/2014/main" id="{C60E7FEF-672D-4F63-86BE-C4D8D71154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31" t="39703" r="35185" b="34267"/>
          <a:stretch>
            <a:fillRect/>
          </a:stretch>
        </p:blipFill>
        <p:spPr>
          <a:xfrm>
            <a:off x="389900" y="1270805"/>
            <a:ext cx="5120649" cy="21613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0D0355C-F698-4E0B-8663-34A08E61B7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626400"/>
            <a:ext cx="7886700" cy="456111"/>
          </a:xfrm>
        </p:spPr>
        <p:txBody>
          <a:bodyPr/>
          <a:lstStyle/>
          <a:p>
            <a:pPr lvl="0"/>
            <a:r>
              <a:rPr lang="ru-RU" b="0"/>
              <a:t>Некорректное заполнение стр. 020 - 024 раздела 1.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D66C312-0849-42B3-A17B-0F1AD887B310}"/>
              </a:ext>
            </a:extLst>
          </p:cNvPr>
          <p:cNvSpPr txBox="1"/>
          <p:nvPr/>
        </p:nvSpPr>
        <p:spPr>
          <a:xfrm>
            <a:off x="6365083" y="1643057"/>
            <a:ext cx="2550316" cy="2585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Условия: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1 работник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З/п – 100 тр. 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Дата выплаты – 9 и 23 числа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Отпускные – 30 т.р.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Дата отпускных – 15.03.</a:t>
            </a:r>
          </a:p>
        </p:txBody>
      </p:sp>
      <p:cxnSp>
        <p:nvCxnSpPr>
          <p:cNvPr id="5" name="Прямая соединительная линия 10">
            <a:extLst>
              <a:ext uri="{FF2B5EF4-FFF2-40B4-BE49-F238E27FC236}">
                <a16:creationId xmlns:a16="http://schemas.microsoft.com/office/drawing/2014/main" id="{83666DAC-CCB5-4076-8F0D-2B1BF1066AD5}"/>
              </a:ext>
            </a:extLst>
          </p:cNvPr>
          <p:cNvCxnSpPr/>
          <p:nvPr/>
        </p:nvCxnSpPr>
        <p:spPr>
          <a:xfrm flipV="1">
            <a:off x="3506943" y="3153582"/>
            <a:ext cx="764383" cy="221459"/>
          </a:xfrm>
          <a:prstGeom prst="straightConnector1">
            <a:avLst/>
          </a:prstGeom>
          <a:noFill/>
          <a:ln w="25402" cap="flat">
            <a:solidFill>
              <a:srgbClr val="70AD47"/>
            </a:solidFill>
            <a:prstDash val="solid"/>
            <a:miter/>
          </a:ln>
        </p:spPr>
      </p:cxn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FF7350E2-2BA1-4A0D-B1A6-0E25E20FE010}"/>
              </a:ext>
            </a:extLst>
          </p:cNvPr>
          <p:cNvCxnSpPr/>
          <p:nvPr/>
        </p:nvCxnSpPr>
        <p:spPr>
          <a:xfrm flipV="1">
            <a:off x="4185044" y="1872846"/>
            <a:ext cx="764383" cy="221459"/>
          </a:xfrm>
          <a:prstGeom prst="straightConnector1">
            <a:avLst/>
          </a:prstGeom>
          <a:noFill/>
          <a:ln w="25402" cap="flat">
            <a:solidFill>
              <a:srgbClr val="70AD47"/>
            </a:solidFill>
            <a:prstDash val="solid"/>
            <a:miter/>
          </a:ln>
        </p:spPr>
      </p:cxnSp>
      <p:sp>
        <p:nvSpPr>
          <p:cNvPr id="7" name="TextBox 12">
            <a:extLst>
              <a:ext uri="{FF2B5EF4-FFF2-40B4-BE49-F238E27FC236}">
                <a16:creationId xmlns:a16="http://schemas.microsoft.com/office/drawing/2014/main" id="{FB8730BF-CE8B-42D2-B7EE-2E92D2571702}"/>
              </a:ext>
            </a:extLst>
          </p:cNvPr>
          <p:cNvSpPr txBox="1"/>
          <p:nvPr/>
        </p:nvSpPr>
        <p:spPr>
          <a:xfrm>
            <a:off x="4060786" y="3470440"/>
            <a:ext cx="888641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1" u="sng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16 900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5A94130B-D242-4E9B-ABF1-35915AD27282}"/>
              </a:ext>
            </a:extLst>
          </p:cNvPr>
          <p:cNvSpPr txBox="1"/>
          <p:nvPr/>
        </p:nvSpPr>
        <p:spPr>
          <a:xfrm>
            <a:off x="4666978" y="2201454"/>
            <a:ext cx="888641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1" u="sng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36 400</a:t>
            </a:r>
          </a:p>
        </p:txBody>
      </p:sp>
      <p:cxnSp>
        <p:nvCxnSpPr>
          <p:cNvPr id="9" name="Прямая со стрелкой 16">
            <a:extLst>
              <a:ext uri="{FF2B5EF4-FFF2-40B4-BE49-F238E27FC236}">
                <a16:creationId xmlns:a16="http://schemas.microsoft.com/office/drawing/2014/main" id="{D92B2086-587A-4708-B352-D3268BDF0BFC}"/>
              </a:ext>
            </a:extLst>
          </p:cNvPr>
          <p:cNvCxnSpPr/>
          <p:nvPr/>
        </p:nvCxnSpPr>
        <p:spPr>
          <a:xfrm flipV="1">
            <a:off x="2733543" y="3470440"/>
            <a:ext cx="849999" cy="663681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0" name="TextBox 17">
            <a:extLst>
              <a:ext uri="{FF2B5EF4-FFF2-40B4-BE49-F238E27FC236}">
                <a16:creationId xmlns:a16="http://schemas.microsoft.com/office/drawing/2014/main" id="{81DDF761-1F61-426A-BBA4-063FFD76E32F}"/>
              </a:ext>
            </a:extLst>
          </p:cNvPr>
          <p:cNvSpPr txBox="1"/>
          <p:nvPr/>
        </p:nvSpPr>
        <p:spPr>
          <a:xfrm>
            <a:off x="1043193" y="4205298"/>
            <a:ext cx="4143777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Срок уплаты 6 500р. с выплаты от 23.03 -</a:t>
            </a:r>
            <a:r>
              <a:rPr lang="ru-RU" sz="1350" b="1" i="0" u="sng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28.04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0E48F9-2EF1-44C5-AE46-A20A0BF48C93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A97951-61B3-4521-8A51-C5E00E50F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FCADD74E-65CD-4C8A-9537-629CA57861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3302" y="669231"/>
            <a:ext cx="8037292" cy="489871"/>
          </a:xfrm>
        </p:spPr>
        <p:txBody>
          <a:bodyPr/>
          <a:lstStyle/>
          <a:p>
            <a:pPr lvl="0"/>
            <a:r>
              <a:rPr lang="ru-RU"/>
              <a:t>Отражение сумм НДФЛ, возвращенных работникам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CE5B641-F06E-4FB8-BDFF-E34DD800E0A9}"/>
              </a:ext>
            </a:extLst>
          </p:cNvPr>
          <p:cNvSpPr txBox="1"/>
          <p:nvPr/>
        </p:nvSpPr>
        <p:spPr>
          <a:xfrm>
            <a:off x="6331424" y="1462427"/>
            <a:ext cx="2550316" cy="2793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Условия: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1 работник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З/п – 100 тр. 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Дата выплаты – 9 и 23 числа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15.02 возврат НДФЛ в связи с заявлением соц. вычета (7 800 р.)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25FA92C-C3DC-468E-9A0A-188EBB2A82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25" t="33126" r="35038" b="29356"/>
          <a:stretch>
            <a:fillRect/>
          </a:stretch>
        </p:blipFill>
        <p:spPr>
          <a:xfrm>
            <a:off x="338071" y="1159102"/>
            <a:ext cx="5805150" cy="22409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Овал 5">
            <a:extLst>
              <a:ext uri="{FF2B5EF4-FFF2-40B4-BE49-F238E27FC236}">
                <a16:creationId xmlns:a16="http://schemas.microsoft.com/office/drawing/2014/main" id="{9526B327-CC15-4700-ACE4-9CBFED974D05}"/>
              </a:ext>
            </a:extLst>
          </p:cNvPr>
          <p:cNvSpPr/>
          <p:nvPr/>
        </p:nvSpPr>
        <p:spPr>
          <a:xfrm>
            <a:off x="3940935" y="1873879"/>
            <a:ext cx="763075" cy="2704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25402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6" name="Овал 7">
            <a:extLst>
              <a:ext uri="{FF2B5EF4-FFF2-40B4-BE49-F238E27FC236}">
                <a16:creationId xmlns:a16="http://schemas.microsoft.com/office/drawing/2014/main" id="{F8838B99-9BA9-475E-A53D-3B6324717FC0}"/>
              </a:ext>
            </a:extLst>
          </p:cNvPr>
          <p:cNvSpPr/>
          <p:nvPr/>
        </p:nvSpPr>
        <p:spPr>
          <a:xfrm>
            <a:off x="3940935" y="3129561"/>
            <a:ext cx="763075" cy="2704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25402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1FB3DCEF-007F-400D-94C2-43608F673A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429" t="42459" r="35141" b="35762"/>
          <a:stretch>
            <a:fillRect/>
          </a:stretch>
        </p:blipFill>
        <p:spPr>
          <a:xfrm>
            <a:off x="338071" y="3624544"/>
            <a:ext cx="5650607" cy="134991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8" name="Прямая соединительная линия 10">
            <a:extLst>
              <a:ext uri="{FF2B5EF4-FFF2-40B4-BE49-F238E27FC236}">
                <a16:creationId xmlns:a16="http://schemas.microsoft.com/office/drawing/2014/main" id="{0574358E-404A-4A93-8CC6-91D8E70D66EC}"/>
              </a:ext>
            </a:extLst>
          </p:cNvPr>
          <p:cNvCxnSpPr/>
          <p:nvPr/>
        </p:nvCxnSpPr>
        <p:spPr>
          <a:xfrm>
            <a:off x="0" y="3486954"/>
            <a:ext cx="5988679" cy="0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cxnSp>
      <p:sp>
        <p:nvSpPr>
          <p:cNvPr id="9" name="Овал 11">
            <a:extLst>
              <a:ext uri="{FF2B5EF4-FFF2-40B4-BE49-F238E27FC236}">
                <a16:creationId xmlns:a16="http://schemas.microsoft.com/office/drawing/2014/main" id="{27D4C494-FA94-4AD6-9D94-3C6492B423D1}"/>
              </a:ext>
            </a:extLst>
          </p:cNvPr>
          <p:cNvSpPr/>
          <p:nvPr/>
        </p:nvSpPr>
        <p:spPr>
          <a:xfrm>
            <a:off x="4026258" y="4232410"/>
            <a:ext cx="1160711" cy="2704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25402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cxnSp>
        <p:nvCxnSpPr>
          <p:cNvPr id="10" name="Прямая со стрелкой 13">
            <a:extLst>
              <a:ext uri="{FF2B5EF4-FFF2-40B4-BE49-F238E27FC236}">
                <a16:creationId xmlns:a16="http://schemas.microsoft.com/office/drawing/2014/main" id="{E1F2A38B-FB3C-43CA-901A-3EC73705D625}"/>
              </a:ext>
            </a:extLst>
          </p:cNvPr>
          <p:cNvCxnSpPr/>
          <p:nvPr/>
        </p:nvCxnSpPr>
        <p:spPr>
          <a:xfrm flipH="1" flipV="1">
            <a:off x="5264237" y="4394917"/>
            <a:ext cx="994895" cy="202841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C8C4C613-C1EE-42D1-B6E3-B3803F944762}"/>
              </a:ext>
            </a:extLst>
          </p:cNvPr>
          <p:cNvSpPr txBox="1"/>
          <p:nvPr/>
        </p:nvSpPr>
        <p:spPr>
          <a:xfrm>
            <a:off x="6336407" y="4424635"/>
            <a:ext cx="2110672" cy="369335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= 13 000 – 7 800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A10834D-27A5-40AB-85B1-6B4A9077B3BC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40101F0-2856-452D-A44E-CE7697CF9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97A9DF54-41A0-4052-8780-67F86E789A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2528" y="545823"/>
            <a:ext cx="7886700" cy="456111"/>
          </a:xfrm>
        </p:spPr>
        <p:txBody>
          <a:bodyPr/>
          <a:lstStyle/>
          <a:p>
            <a:pPr lvl="0"/>
            <a:r>
              <a:rPr lang="ru-RU" b="0"/>
              <a:t>Некорректное заполнение раздела 2.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E3C10AB3-8699-492C-889C-3237053E3F8A}"/>
              </a:ext>
            </a:extLst>
          </p:cNvPr>
          <p:cNvSpPr txBox="1"/>
          <p:nvPr/>
        </p:nvSpPr>
        <p:spPr>
          <a:xfrm>
            <a:off x="6331424" y="1462427"/>
            <a:ext cx="2550316" cy="2585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Условия: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1 работник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З/п – 100 тр. 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Дата выплаты – 9 и 23 числа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Отпускные – 30 т.р.</a:t>
            </a: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214317" marR="0" lvl="0" indent="-21431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Дата отпускных – 15.03.</a:t>
            </a:r>
          </a:p>
        </p:txBody>
      </p:sp>
      <p:pic>
        <p:nvPicPr>
          <p:cNvPr id="4" name="Рисунок 14">
            <a:extLst>
              <a:ext uri="{FF2B5EF4-FFF2-40B4-BE49-F238E27FC236}">
                <a16:creationId xmlns:a16="http://schemas.microsoft.com/office/drawing/2014/main" id="{D60ED656-5DDD-408D-AF0A-D7992320E1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25" t="21229" r="34729" b="9224"/>
          <a:stretch>
            <a:fillRect/>
          </a:stretch>
        </p:blipFill>
        <p:spPr>
          <a:xfrm>
            <a:off x="344911" y="1001935"/>
            <a:ext cx="5315352" cy="3924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Овал 1">
            <a:extLst>
              <a:ext uri="{FF2B5EF4-FFF2-40B4-BE49-F238E27FC236}">
                <a16:creationId xmlns:a16="http://schemas.microsoft.com/office/drawing/2014/main" id="{76698BBA-FCC5-43DB-BCE7-95CF5066FEEB}"/>
              </a:ext>
            </a:extLst>
          </p:cNvPr>
          <p:cNvSpPr/>
          <p:nvPr/>
        </p:nvSpPr>
        <p:spPr>
          <a:xfrm>
            <a:off x="4916509" y="4588102"/>
            <a:ext cx="666478" cy="4250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22229" cap="flat">
            <a:solidFill>
              <a:srgbClr val="C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774A6805-B6B6-4D03-AB8A-43C879C50DD2}"/>
              </a:ext>
            </a:extLst>
          </p:cNvPr>
          <p:cNvCxnSpPr/>
          <p:nvPr/>
        </p:nvCxnSpPr>
        <p:spPr>
          <a:xfrm flipH="1">
            <a:off x="5621630" y="4694346"/>
            <a:ext cx="550570" cy="106254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61CA0CD-C14A-4C8F-8359-800B164B3D9B}"/>
              </a:ext>
            </a:extLst>
          </p:cNvPr>
          <p:cNvSpPr txBox="1"/>
          <p:nvPr/>
        </p:nvSpPr>
        <p:spPr>
          <a:xfrm>
            <a:off x="6172200" y="4297350"/>
            <a:ext cx="270954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В том числе, с выплаты от 23.03. (письмо ФНС России от  </a:t>
            </a:r>
            <a:r>
              <a: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11.04.2023 N </a:t>
            </a: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БС-4-11/4420@)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782DF3C2-DD10-4266-B76F-14D5D9833B6E}"/>
              </a:ext>
            </a:extLst>
          </p:cNvPr>
          <p:cNvSpPr txBox="1"/>
          <p:nvPr/>
        </p:nvSpPr>
        <p:spPr>
          <a:xfrm>
            <a:off x="8751347" y="4278852"/>
            <a:ext cx="260796" cy="8540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95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DejaVu Sans"/>
                <a:cs typeface="DejaVu Sans"/>
              </a:rPr>
              <a:t>!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8F8667F-F9B5-4D7B-87DB-3783EF1BB8D1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6B5618-66B6-422E-8A00-ED1294B43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9027D3AF-A965-4D82-A0B6-F70D13373D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666" y="596783"/>
            <a:ext cx="7886700" cy="808622"/>
          </a:xfrm>
        </p:spPr>
        <p:txBody>
          <a:bodyPr/>
          <a:lstStyle/>
          <a:p>
            <a:pPr lvl="0"/>
            <a:r>
              <a:rPr lang="ru-RU">
                <a:solidFill>
                  <a:srgbClr val="404040"/>
                </a:solidFill>
              </a:rPr>
              <a:t>Несоответствие данных, отражаемых в Уведомлении и расчете 6-НДФЛ</a:t>
            </a:r>
            <a:endParaRPr lang="ru-RU"/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0743EE51-010E-469B-A9A0-41F566A2E4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31" t="33126" r="39348" b="20571"/>
          <a:stretch>
            <a:fillRect/>
          </a:stretch>
        </p:blipFill>
        <p:spPr>
          <a:xfrm>
            <a:off x="67610" y="1410233"/>
            <a:ext cx="3940935" cy="32068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Стрелка вправо 5">
            <a:extLst>
              <a:ext uri="{FF2B5EF4-FFF2-40B4-BE49-F238E27FC236}">
                <a16:creationId xmlns:a16="http://schemas.microsoft.com/office/drawing/2014/main" id="{989B7744-47C4-4893-9CC1-4C68F77EF5AA}"/>
              </a:ext>
            </a:extLst>
          </p:cNvPr>
          <p:cNvSpPr/>
          <p:nvPr/>
        </p:nvSpPr>
        <p:spPr>
          <a:xfrm>
            <a:off x="4008546" y="2588648"/>
            <a:ext cx="135230" cy="850007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0000">
              <a:alpha val="47000"/>
            </a:srgbClr>
          </a:solidFill>
          <a:ln w="25402" cap="flat">
            <a:solidFill>
              <a:srgbClr val="000000">
                <a:alpha val="82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13357CD5-1A55-4D99-AF03-98CBFD1F13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24" t="25806" r="40598" b="38689"/>
          <a:stretch>
            <a:fillRect/>
          </a:stretch>
        </p:blipFill>
        <p:spPr>
          <a:xfrm>
            <a:off x="4450805" y="1613074"/>
            <a:ext cx="4329363" cy="19414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Овал 7">
            <a:extLst>
              <a:ext uri="{FF2B5EF4-FFF2-40B4-BE49-F238E27FC236}">
                <a16:creationId xmlns:a16="http://schemas.microsoft.com/office/drawing/2014/main" id="{CBB80EE2-C899-407C-ADD6-A96904C9F22F}"/>
              </a:ext>
            </a:extLst>
          </p:cNvPr>
          <p:cNvSpPr/>
          <p:nvPr/>
        </p:nvSpPr>
        <p:spPr>
          <a:xfrm>
            <a:off x="7712835" y="3163375"/>
            <a:ext cx="473302" cy="1835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25402" cap="flat">
            <a:solidFill>
              <a:srgbClr val="C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" name="Стрелка вниз 8">
            <a:extLst>
              <a:ext uri="{FF2B5EF4-FFF2-40B4-BE49-F238E27FC236}">
                <a16:creationId xmlns:a16="http://schemas.microsoft.com/office/drawing/2014/main" id="{78A40A30-A4E2-4D90-8630-60F46887A1C1}"/>
              </a:ext>
            </a:extLst>
          </p:cNvPr>
          <p:cNvSpPr/>
          <p:nvPr/>
        </p:nvSpPr>
        <p:spPr>
          <a:xfrm>
            <a:off x="5968499" y="3641497"/>
            <a:ext cx="907962" cy="13523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>
              <a:alpha val="47000"/>
            </a:srgbClr>
          </a:solidFill>
          <a:ln w="25402" cap="flat">
            <a:solidFill>
              <a:srgbClr val="000000">
                <a:alpha val="82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8EE27E33-4872-41F5-B539-44506BB64D16}"/>
              </a:ext>
            </a:extLst>
          </p:cNvPr>
          <p:cNvSpPr txBox="1"/>
          <p:nvPr/>
        </p:nvSpPr>
        <p:spPr>
          <a:xfrm>
            <a:off x="4450805" y="3863660"/>
            <a:ext cx="394334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C00000"/>
                </a:solidFill>
                <a:uFillTx/>
                <a:latin typeface="Arial"/>
                <a:ea typeface="DejaVu Sans"/>
                <a:cs typeface="DejaVu Sans"/>
              </a:rPr>
              <a:t>!!! ПЕНИ, исчисленные с 50 р.!!!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2B3D75-70C9-4398-972B-221179B259C9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E08533-AE3D-4D80-ADB1-A307A74B7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B90B4-D3FB-4758-8112-B204E827A1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523" y="675055"/>
            <a:ext cx="8675223" cy="435400"/>
          </a:xfrm>
        </p:spPr>
        <p:txBody>
          <a:bodyPr anchorCtr="1">
            <a:normAutofit/>
          </a:bodyPr>
          <a:lstStyle/>
          <a:p>
            <a:pPr lvl="0" algn="ctr"/>
            <a:r>
              <a:rPr lang="ru-RU" sz="2325">
                <a:solidFill>
                  <a:srgbClr val="203864"/>
                </a:solidFill>
                <a:latin typeface="Calibri Light" pitchFamily="34"/>
                <a:cs typeface="Times New Roman" pitchFamily="18"/>
              </a:rPr>
              <a:t>Основные контрольные соотношения к РСВ. Внутридокументные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4452A48-4D1D-4B0B-9567-C796C605A14F}"/>
              </a:ext>
            </a:extLst>
          </p:cNvPr>
          <p:cNvSpPr txBox="1"/>
          <p:nvPr/>
        </p:nvSpPr>
        <p:spPr>
          <a:xfrm>
            <a:off x="307649" y="1355469"/>
            <a:ext cx="7842680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Ошибки, приводящие к отказу в приеме Расчета:</a:t>
            </a:r>
          </a:p>
        </p:txBody>
      </p:sp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5BB9B517-6A71-4D29-8884-9EFBA3BA3CD4}"/>
              </a:ext>
            </a:extLst>
          </p:cNvPr>
          <p:cNvSpPr/>
          <p:nvPr/>
        </p:nvSpPr>
        <p:spPr>
          <a:xfrm>
            <a:off x="1065056" y="1774347"/>
            <a:ext cx="1791483" cy="670876"/>
          </a:xfrm>
          <a:prstGeom prst="rect">
            <a:avLst/>
          </a:prstGeom>
          <a:solidFill>
            <a:srgbClr val="ADB9CA">
              <a:alpha val="64000"/>
            </a:srgbClr>
          </a:solidFill>
          <a:ln w="25402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5138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81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стр. 170</a:t>
            </a:r>
          </a:p>
          <a:p>
            <a:pPr marL="0" marR="0" lvl="0" indent="0" algn="ctr" defTabSz="5138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подр. 3.2.1 р. 3 СВ</a:t>
            </a:r>
            <a:endParaRPr lang="ru-RU" sz="1181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" name="Скругленный прямоугольник 6">
            <a:extLst>
              <a:ext uri="{FF2B5EF4-FFF2-40B4-BE49-F238E27FC236}">
                <a16:creationId xmlns:a16="http://schemas.microsoft.com/office/drawing/2014/main" id="{8F8105AC-C7E2-4861-8243-72F888306FEE}"/>
              </a:ext>
            </a:extLst>
          </p:cNvPr>
          <p:cNvSpPr/>
          <p:nvPr/>
        </p:nvSpPr>
        <p:spPr>
          <a:xfrm>
            <a:off x="3211765" y="1752008"/>
            <a:ext cx="1867104" cy="7156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ADB9CA">
              <a:alpha val="64000"/>
            </a:srgbClr>
          </a:solidFill>
          <a:ln w="25402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5138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81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стр. 150 </a:t>
            </a:r>
          </a:p>
          <a:p>
            <a:pPr marL="0" marR="0" lvl="0" indent="0" algn="ctr" defTabSz="5138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подр. 3.2.1 р. 3 СВ</a:t>
            </a:r>
          </a:p>
        </p:txBody>
      </p:sp>
      <p:sp>
        <p:nvSpPr>
          <p:cNvPr id="6" name="Скругленный прямоугольник 7">
            <a:extLst>
              <a:ext uri="{FF2B5EF4-FFF2-40B4-BE49-F238E27FC236}">
                <a16:creationId xmlns:a16="http://schemas.microsoft.com/office/drawing/2014/main" id="{B3E810AB-9AE3-4EA1-A0FB-72448C668F6D}"/>
              </a:ext>
            </a:extLst>
          </p:cNvPr>
          <p:cNvSpPr/>
          <p:nvPr/>
        </p:nvSpPr>
        <p:spPr>
          <a:xfrm>
            <a:off x="5604668" y="1774347"/>
            <a:ext cx="1890211" cy="73188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ADB9CA">
              <a:alpha val="64000"/>
            </a:srgbClr>
          </a:solidFill>
          <a:ln w="3172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5138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81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5138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81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Тариф СВ</a:t>
            </a:r>
          </a:p>
          <a:p>
            <a:pPr marL="0" marR="0" lvl="0" indent="0" algn="ctr" defTabSz="5138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81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(соответствует коду в стр. 130 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подр. 3.2.1 р. 3 СВ)</a:t>
            </a:r>
          </a:p>
          <a:p>
            <a:pPr marL="0" marR="0" lvl="0" indent="0" algn="ctr" defTabSz="5138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81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7E24929-800A-4C30-A4EC-16C6A6815721}"/>
              </a:ext>
            </a:extLst>
          </p:cNvPr>
          <p:cNvSpPr txBox="1"/>
          <p:nvPr/>
        </p:nvSpPr>
        <p:spPr>
          <a:xfrm>
            <a:off x="2856539" y="1878159"/>
            <a:ext cx="313922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7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=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224C976-02F6-4A32-8C0B-4C9BC96F0438}"/>
              </a:ext>
            </a:extLst>
          </p:cNvPr>
          <p:cNvSpPr txBox="1"/>
          <p:nvPr/>
        </p:nvSpPr>
        <p:spPr>
          <a:xfrm>
            <a:off x="5170566" y="1913482"/>
            <a:ext cx="28084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X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9" name="Прямоугольник 10">
            <a:extLst>
              <a:ext uri="{FF2B5EF4-FFF2-40B4-BE49-F238E27FC236}">
                <a16:creationId xmlns:a16="http://schemas.microsoft.com/office/drawing/2014/main" id="{E77ED193-78A8-41A5-8D5B-91B260C18027}"/>
              </a:ext>
            </a:extLst>
          </p:cNvPr>
          <p:cNvSpPr/>
          <p:nvPr/>
        </p:nvSpPr>
        <p:spPr>
          <a:xfrm>
            <a:off x="992508" y="2858332"/>
            <a:ext cx="1791483" cy="752697"/>
          </a:xfrm>
          <a:prstGeom prst="rect">
            <a:avLst/>
          </a:prstGeom>
          <a:solidFill>
            <a:srgbClr val="ADB9CA">
              <a:alpha val="64000"/>
            </a:srgbClr>
          </a:solidFill>
          <a:ln w="25402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5138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81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Гр. 1 стр. 030 подр. 1.1 прил. 1 р. 1 СВ (</a:t>
            </a:r>
            <a:r>
              <a:rPr lang="ru-RU" sz="1181" b="0" i="1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общая сумма выплат нарастающим итогом</a:t>
            </a:r>
            <a:r>
              <a:rPr lang="ru-RU" sz="1181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)</a:t>
            </a:r>
          </a:p>
        </p:txBody>
      </p:sp>
      <p:sp>
        <p:nvSpPr>
          <p:cNvPr id="10" name="Скругленный прямоугольник 11">
            <a:extLst>
              <a:ext uri="{FF2B5EF4-FFF2-40B4-BE49-F238E27FC236}">
                <a16:creationId xmlns:a16="http://schemas.microsoft.com/office/drawing/2014/main" id="{663E80A6-7B8A-41F7-96E0-9B8112956CA1}"/>
              </a:ext>
            </a:extLst>
          </p:cNvPr>
          <p:cNvSpPr/>
          <p:nvPr/>
        </p:nvSpPr>
        <p:spPr>
          <a:xfrm>
            <a:off x="3211765" y="2835975"/>
            <a:ext cx="1867104" cy="7974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ADB9CA">
              <a:alpha val="64000"/>
            </a:srgbClr>
          </a:solidFill>
          <a:ln w="25402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5138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81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Гр. 2 - 4 стр. 030 подр. 1.1 прил. 1 р. 1 СВ (</a:t>
            </a:r>
            <a:r>
              <a:rPr lang="ru-RU" sz="1181" b="0" i="1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сумма выплат за 3 мес. отчетного периода</a:t>
            </a:r>
            <a:r>
              <a:rPr lang="ru-RU" sz="1181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)</a:t>
            </a:r>
          </a:p>
        </p:txBody>
      </p:sp>
      <p:sp>
        <p:nvSpPr>
          <p:cNvPr id="11" name="Скругленный прямоугольник 12">
            <a:extLst>
              <a:ext uri="{FF2B5EF4-FFF2-40B4-BE49-F238E27FC236}">
                <a16:creationId xmlns:a16="http://schemas.microsoft.com/office/drawing/2014/main" id="{D14A225A-1BC5-4D21-85D5-CB157569D987}"/>
              </a:ext>
            </a:extLst>
          </p:cNvPr>
          <p:cNvSpPr/>
          <p:nvPr/>
        </p:nvSpPr>
        <p:spPr>
          <a:xfrm>
            <a:off x="5624922" y="2819680"/>
            <a:ext cx="1890211" cy="81370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ADB9CA">
              <a:alpha val="64000"/>
            </a:srgbClr>
          </a:solidFill>
          <a:ln w="3172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5138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81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5138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∑</a:t>
            </a:r>
            <a:r>
              <a:rPr lang="en-US" sz="1181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</a:t>
            </a:r>
            <a:r>
              <a:rPr lang="ru-RU" sz="1181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стр. 140 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подр. 3.2.1 р. 3 СВ за предыдущие ОП по всем ФЛ</a:t>
            </a:r>
          </a:p>
          <a:p>
            <a:pPr marL="0" marR="0" lvl="0" indent="0" algn="ctr" defTabSz="5138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81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EB236C60-EBA8-4A74-86A1-71FF7FB2B0BE}"/>
              </a:ext>
            </a:extLst>
          </p:cNvPr>
          <p:cNvSpPr txBox="1"/>
          <p:nvPr/>
        </p:nvSpPr>
        <p:spPr>
          <a:xfrm>
            <a:off x="2785948" y="2936421"/>
            <a:ext cx="313922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7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=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26A1E218-3EE8-465C-AED6-B899A9999CF1}"/>
              </a:ext>
            </a:extLst>
          </p:cNvPr>
          <p:cNvSpPr txBox="1"/>
          <p:nvPr/>
        </p:nvSpPr>
        <p:spPr>
          <a:xfrm>
            <a:off x="5206145" y="2969980"/>
            <a:ext cx="280848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1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+</a:t>
            </a:r>
          </a:p>
        </p:txBody>
      </p:sp>
      <p:sp>
        <p:nvSpPr>
          <p:cNvPr id="14" name="Прямоугольник 15">
            <a:extLst>
              <a:ext uri="{FF2B5EF4-FFF2-40B4-BE49-F238E27FC236}">
                <a16:creationId xmlns:a16="http://schemas.microsoft.com/office/drawing/2014/main" id="{95B46C5E-D0BD-4223-BE6B-A6268A357AB2}"/>
              </a:ext>
            </a:extLst>
          </p:cNvPr>
          <p:cNvSpPr/>
          <p:nvPr/>
        </p:nvSpPr>
        <p:spPr>
          <a:xfrm>
            <a:off x="664796" y="2661900"/>
            <a:ext cx="7302846" cy="1097280"/>
          </a:xfrm>
          <a:prstGeom prst="rect">
            <a:avLst/>
          </a:prstGeom>
          <a:noFill/>
          <a:ln w="25402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5AB0FC2D-3508-431C-8C55-230239FC06F1}"/>
              </a:ext>
            </a:extLst>
          </p:cNvPr>
          <p:cNvSpPr txBox="1"/>
          <p:nvPr/>
        </p:nvSpPr>
        <p:spPr>
          <a:xfrm>
            <a:off x="570238" y="3907331"/>
            <a:ext cx="7842680" cy="12464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Ошибки, не приводящие к отказу в приеме Расчета: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7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257165" marR="0" lvl="0" indent="-257165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Недостоверные персональные данные: СНИЛС; Фамилия; Имя; Отчество,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7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  <a:p>
            <a:pPr marL="257165" marR="0" lvl="0" indent="-257165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Среднесписочная численность  </a:t>
            </a: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&gt;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rPr>
              <a:t> количество застрахованных лиц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651AF91-B56C-4D9B-9028-953BFA7A7F76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C0CE38A-3E8F-4B3D-BB82-1D7CE7E53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9">
            <a:extLst>
              <a:ext uri="{FF2B5EF4-FFF2-40B4-BE49-F238E27FC236}">
                <a16:creationId xmlns:a16="http://schemas.microsoft.com/office/drawing/2014/main" id="{1E94F65E-DBEB-4F2C-8859-75A574ABEBD2}"/>
              </a:ext>
            </a:extLst>
          </p:cNvPr>
          <p:cNvSpPr/>
          <p:nvPr/>
        </p:nvSpPr>
        <p:spPr>
          <a:xfrm flipV="1">
            <a:off x="0" y="637044"/>
            <a:ext cx="9147474" cy="688003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3" name="CustomShape 10">
            <a:extLst>
              <a:ext uri="{FF2B5EF4-FFF2-40B4-BE49-F238E27FC236}">
                <a16:creationId xmlns:a16="http://schemas.microsoft.com/office/drawing/2014/main" id="{3F974B76-D1C1-4DB6-8B6E-8F587454F501}"/>
              </a:ext>
            </a:extLst>
          </p:cNvPr>
          <p:cNvSpPr/>
          <p:nvPr/>
        </p:nvSpPr>
        <p:spPr>
          <a:xfrm>
            <a:off x="914619" y="2001283"/>
            <a:ext cx="2770046" cy="1157886"/>
          </a:xfrm>
          <a:prstGeom prst="rect">
            <a:avLst/>
          </a:prstGeom>
          <a:gradFill>
            <a:gsLst>
              <a:gs pos="0">
                <a:srgbClr val="F2F2F2"/>
              </a:gs>
              <a:gs pos="50000">
                <a:srgbClr val="D0CECE"/>
              </a:gs>
              <a:gs pos="100000">
                <a:srgbClr val="F2F2F2"/>
              </a:gs>
            </a:gsLst>
            <a:lin ang="16200000"/>
          </a:gra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Строка 160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«Сумма налога удержанная» по соответствующей ставке (строка 100)</a:t>
            </a: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CBF8E801-8FF2-4E5A-9642-AB37F416688D}"/>
              </a:ext>
            </a:extLst>
          </p:cNvPr>
          <p:cNvSpPr/>
          <p:nvPr/>
        </p:nvSpPr>
        <p:spPr>
          <a:xfrm>
            <a:off x="3474" y="627534"/>
            <a:ext cx="9147474" cy="4402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5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Уточнено </a:t>
            </a:r>
            <a:r>
              <a:rPr lang="ru-RU" sz="195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контрольное соотношение № 1.26 </a:t>
            </a:r>
            <a:r>
              <a:rPr lang="ru-RU" sz="195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показателей формы расчета 6-НДФЛ</a:t>
            </a:r>
          </a:p>
        </p:txBody>
      </p:sp>
      <p:sp>
        <p:nvSpPr>
          <p:cNvPr id="5" name="CustomShape 12">
            <a:extLst>
              <a:ext uri="{FF2B5EF4-FFF2-40B4-BE49-F238E27FC236}">
                <a16:creationId xmlns:a16="http://schemas.microsoft.com/office/drawing/2014/main" id="{45E1169F-E95A-40C8-9480-5057180451C1}"/>
              </a:ext>
            </a:extLst>
          </p:cNvPr>
          <p:cNvSpPr/>
          <p:nvPr/>
        </p:nvSpPr>
        <p:spPr>
          <a:xfrm>
            <a:off x="4443014" y="1995687"/>
            <a:ext cx="4176467" cy="1169938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Сумма строк 020 «Сумма налога на доходы физических лиц, подлежащая перечислению за последние три месяца отчетного периода» </a:t>
            </a:r>
            <a:b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</a:b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(за первый квартал, полугодие, </a:t>
            </a:r>
            <a:b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</a:b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девять месяцев и год) </a:t>
            </a: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EF9894F9-2CC7-4689-BC5A-3E2641B249EB}"/>
              </a:ext>
            </a:extLst>
          </p:cNvPr>
          <p:cNvSpPr txBox="1"/>
          <p:nvPr/>
        </p:nvSpPr>
        <p:spPr>
          <a:xfrm>
            <a:off x="914619" y="1642628"/>
            <a:ext cx="945407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" baseline="0">
                <a:solidFill>
                  <a:srgbClr val="00CC00"/>
                </a:solidFill>
                <a:uFillTx/>
                <a:latin typeface="Bahnschrift SemiBold" pitchFamily="34"/>
                <a:ea typeface="DejaVu Sans"/>
                <a:cs typeface="DejaVu Sans"/>
              </a:rPr>
              <a:t>КС 1.26</a:t>
            </a:r>
          </a:p>
        </p:txBody>
      </p:sp>
      <p:sp>
        <p:nvSpPr>
          <p:cNvPr id="7" name="CustomShape 7">
            <a:extLst>
              <a:ext uri="{FF2B5EF4-FFF2-40B4-BE49-F238E27FC236}">
                <a16:creationId xmlns:a16="http://schemas.microsoft.com/office/drawing/2014/main" id="{02B9AB1A-FBF1-4D7E-9C14-CADC500953AE}"/>
              </a:ext>
            </a:extLst>
          </p:cNvPr>
          <p:cNvSpPr/>
          <p:nvPr/>
        </p:nvSpPr>
        <p:spPr>
          <a:xfrm>
            <a:off x="3879341" y="2349111"/>
            <a:ext cx="368996" cy="4622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397" tIns="34198" rIns="68397" bIns="34198" anchor="ctr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-1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=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9A97B986-0117-41A1-B8B5-C52663AC7FE9}"/>
              </a:ext>
            </a:extLst>
          </p:cNvPr>
          <p:cNvSpPr txBox="1"/>
          <p:nvPr/>
        </p:nvSpPr>
        <p:spPr>
          <a:xfrm>
            <a:off x="0" y="987570"/>
            <a:ext cx="9150949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(письмо ФНС России от 22.05.2023 № БС-4-11/6401)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5F99665C-A78F-4AFD-9A39-EC162F92ABC7}"/>
              </a:ext>
            </a:extLst>
          </p:cNvPr>
          <p:cNvSpPr txBox="1"/>
          <p:nvPr/>
        </p:nvSpPr>
        <p:spPr>
          <a:xfrm>
            <a:off x="-3474" y="4727630"/>
            <a:ext cx="9150949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*КС применяется к 6-НДФЛ за налоговый период (к годовому расчету), начиная с представления расчета за 2023 год</a:t>
            </a:r>
            <a:endParaRPr lang="ru-RU" sz="13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0" name="CustomShape 8">
            <a:extLst>
              <a:ext uri="{FF2B5EF4-FFF2-40B4-BE49-F238E27FC236}">
                <a16:creationId xmlns:a16="http://schemas.microsoft.com/office/drawing/2014/main" id="{65945DD3-3DD3-4FC3-9291-5860DD542BA9}"/>
              </a:ext>
            </a:extLst>
          </p:cNvPr>
          <p:cNvSpPr/>
          <p:nvPr/>
        </p:nvSpPr>
        <p:spPr>
          <a:xfrm>
            <a:off x="914619" y="3253572"/>
            <a:ext cx="2770046" cy="1188957"/>
          </a:xfrm>
          <a:prstGeom prst="rect">
            <a:avLst/>
          </a:prstGeom>
          <a:noFill/>
          <a:ln w="25402" cap="flat">
            <a:solidFill>
              <a:srgbClr val="F9740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-1" baseline="0">
                <a:solidFill>
                  <a:srgbClr val="F97407"/>
                </a:solidFill>
                <a:uFillTx/>
                <a:latin typeface="Arial Narrow" pitchFamily="34"/>
                <a:ea typeface="DejaVu Sans"/>
                <a:cs typeface="Calibri Light" pitchFamily="34"/>
              </a:rPr>
              <a:t>Если строка 160 по соответствующей ставке налога (строка 100) </a:t>
            </a:r>
            <a:r>
              <a:rPr lang="en-US" sz="1500" b="1" i="0" u="none" strike="noStrike" kern="1200" cap="none" spc="-1" baseline="0">
                <a:solidFill>
                  <a:srgbClr val="F97407"/>
                </a:solidFill>
                <a:uFillTx/>
                <a:latin typeface="Arial Narrow" pitchFamily="34"/>
                <a:ea typeface="DejaVu Sans"/>
                <a:cs typeface="Calibri Light" pitchFamily="34"/>
              </a:rPr>
              <a:t>&lt;</a:t>
            </a:r>
            <a:r>
              <a:rPr lang="ru-RU" sz="1500" b="1" i="0" u="none" strike="noStrike" kern="1200" cap="none" spc="-1" baseline="0">
                <a:solidFill>
                  <a:srgbClr val="F97407"/>
                </a:solidFill>
                <a:uFillTx/>
                <a:latin typeface="Arial Narrow" pitchFamily="34"/>
                <a:ea typeface="DejaVu Sans"/>
                <a:cs typeface="Calibri Light" pitchFamily="34"/>
              </a:rPr>
              <a:t> , </a:t>
            </a:r>
            <a:r>
              <a:rPr lang="en-US" sz="1500" b="1" i="0" u="none" strike="noStrike" kern="1200" cap="none" spc="-1" baseline="0">
                <a:solidFill>
                  <a:srgbClr val="F97407"/>
                </a:solidFill>
                <a:uFillTx/>
                <a:latin typeface="Arial Narrow" pitchFamily="34"/>
                <a:ea typeface="DejaVu Sans"/>
                <a:cs typeface="Calibri Light" pitchFamily="34"/>
              </a:rPr>
              <a:t>&gt; </a:t>
            </a:r>
            <a:r>
              <a:rPr lang="ru-RU" sz="1500" b="1" i="0" u="none" strike="noStrike" kern="1200" cap="none" spc="-1" baseline="0">
                <a:solidFill>
                  <a:srgbClr val="F97407"/>
                </a:solidFill>
                <a:uFillTx/>
                <a:latin typeface="Arial Narrow" pitchFamily="34"/>
                <a:ea typeface="DejaVu Sans"/>
                <a:cs typeface="Calibri Light" pitchFamily="34"/>
              </a:rPr>
              <a:t>∑ строк 020 (за первый квартал, полугодие, девять месяцев и год)</a:t>
            </a:r>
          </a:p>
        </p:txBody>
      </p:sp>
      <p:sp>
        <p:nvSpPr>
          <p:cNvPr id="11" name="CustomShape 9">
            <a:extLst>
              <a:ext uri="{FF2B5EF4-FFF2-40B4-BE49-F238E27FC236}">
                <a16:creationId xmlns:a16="http://schemas.microsoft.com/office/drawing/2014/main" id="{A13F9EF0-80B8-4D31-891B-FB3591B6CB87}"/>
              </a:ext>
            </a:extLst>
          </p:cNvPr>
          <p:cNvSpPr/>
          <p:nvPr/>
        </p:nvSpPr>
        <p:spPr>
          <a:xfrm>
            <a:off x="3955292" y="3501868"/>
            <a:ext cx="217096" cy="604802"/>
          </a:xfrm>
          <a:custGeom>
            <a:avLst>
              <a:gd name="f0" fmla="val 10800"/>
              <a:gd name="f1" fmla="val 352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97407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2" name="CustomShape 10">
            <a:extLst>
              <a:ext uri="{FF2B5EF4-FFF2-40B4-BE49-F238E27FC236}">
                <a16:creationId xmlns:a16="http://schemas.microsoft.com/office/drawing/2014/main" id="{2544D843-0B2E-4BDC-8A9F-A09B2920BF39}"/>
              </a:ext>
            </a:extLst>
          </p:cNvPr>
          <p:cNvSpPr/>
          <p:nvPr/>
        </p:nvSpPr>
        <p:spPr>
          <a:xfrm>
            <a:off x="4443014" y="3253572"/>
            <a:ext cx="4176467" cy="1188957"/>
          </a:xfrm>
          <a:prstGeom prst="rect">
            <a:avLst/>
          </a:prstGeom>
          <a:noFill/>
          <a:ln w="25402" cap="flat">
            <a:solidFill>
              <a:srgbClr val="F9740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-1" baseline="0">
                <a:solidFill>
                  <a:srgbClr val="F97407"/>
                </a:solidFill>
                <a:uFillTx/>
                <a:latin typeface="Arial Narrow" pitchFamily="34"/>
                <a:ea typeface="DejaVu Sans"/>
                <a:cs typeface="Calibri Light" pitchFamily="34"/>
              </a:rPr>
              <a:t>Возможно занижена/завышена сумма </a:t>
            </a:r>
          </a:p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-1" baseline="0">
                <a:solidFill>
                  <a:srgbClr val="F97407"/>
                </a:solidFill>
                <a:uFillTx/>
                <a:latin typeface="Arial Narrow" pitchFamily="34"/>
                <a:ea typeface="DejaVu Sans"/>
                <a:cs typeface="Calibri Light" pitchFamily="34"/>
              </a:rPr>
              <a:t>налога удержанная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BFEA84-47BC-4944-94E4-7368330E1F56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5520F26-EBE8-437E-96E6-D0D29A77F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C4472F3C-DC26-45CA-B9AB-60958C8F1C4E}"/>
              </a:ext>
            </a:extLst>
          </p:cNvPr>
          <p:cNvSpPr txBox="1"/>
          <p:nvPr/>
        </p:nvSpPr>
        <p:spPr>
          <a:xfrm>
            <a:off x="251524" y="879049"/>
            <a:ext cx="865703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21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04.08.2023 № 427-ФЗ</a:t>
            </a:r>
          </a:p>
        </p:txBody>
      </p:sp>
      <p:sp>
        <p:nvSpPr>
          <p:cNvPr id="3" name="Graphic 2">
            <a:extLst>
              <a:ext uri="{FF2B5EF4-FFF2-40B4-BE49-F238E27FC236}">
                <a16:creationId xmlns:a16="http://schemas.microsoft.com/office/drawing/2014/main" id="{1296C2A8-C75E-4935-82F0-C8A2E770515A}"/>
              </a:ext>
            </a:extLst>
          </p:cNvPr>
          <p:cNvSpPr/>
          <p:nvPr/>
        </p:nvSpPr>
        <p:spPr>
          <a:xfrm>
            <a:off x="213585" y="1573289"/>
            <a:ext cx="272655" cy="2667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1600"/>
              <a:gd name="f61" fmla="*/ 182242 f55 1"/>
              <a:gd name="f62" fmla="*/ 177904 f55 1"/>
              <a:gd name="f63" fmla="*/ f56 1 f2"/>
              <a:gd name="f64" fmla="*/ f57 1 f2"/>
              <a:gd name="f65" fmla="*/ f58 1 f2"/>
              <a:gd name="f66" fmla="*/ f59 1 f2"/>
              <a:gd name="f67" fmla="*/ f61 1 21600"/>
              <a:gd name="f68" fmla="*/ f62 1 21600"/>
              <a:gd name="f69" fmla="*/ 0 1 f60"/>
              <a:gd name="f70" fmla="*/ f6 1 f60"/>
              <a:gd name="f71" fmla="+- f63 0 f1"/>
              <a:gd name="f72" fmla="+- f64 0 f1"/>
              <a:gd name="f73" fmla="+- f65 0 f1"/>
              <a:gd name="f74" fmla="+- f66 0 f1"/>
              <a:gd name="f75" fmla="*/ f67 1 f60"/>
              <a:gd name="f76" fmla="*/ f68 1 f60"/>
              <a:gd name="f77" fmla="*/ f69 f53 1"/>
              <a:gd name="f78" fmla="*/ f70 f53 1"/>
              <a:gd name="f79" fmla="*/ f70 f54 1"/>
              <a:gd name="f80" fmla="*/ f69 f54 1"/>
              <a:gd name="f81" fmla="*/ f75 f53 1"/>
              <a:gd name="f82" fmla="*/ f7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1">
                <a:pos x="f81" y="f82"/>
              </a:cxn>
              <a:cxn ang="f72">
                <a:pos x="f81" y="f82"/>
              </a:cxn>
              <a:cxn ang="f73">
                <a:pos x="f81" y="f82"/>
              </a:cxn>
              <a:cxn ang="f74">
                <a:pos x="f81" y="f82"/>
              </a:cxn>
            </a:cxnLst>
            <a:rect l="f77" t="f80" r="f78" b="f79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34290" tIns="45720" rIns="3429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FC9E7A4C-0CE4-4FF2-9898-38220BC92552}"/>
              </a:ext>
            </a:extLst>
          </p:cNvPr>
          <p:cNvSpPr txBox="1"/>
          <p:nvPr/>
        </p:nvSpPr>
        <p:spPr>
          <a:xfrm>
            <a:off x="555132" y="1351730"/>
            <a:ext cx="8223647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Предусмотрен норматив отчислений взносов с выплат иностранцам, застрахованным только по одному или двум из трех видов страхования. Порядок расчета.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1" i="0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Определяется размер взносов по общему или пониженному тарифу (в зависимости от категории плательщика).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0" i="0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К исчисленной сумме применяется установленный новым п. 6.2 ст. 431 НК РФ размер норматива в зависимости от вида страхования.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0" i="0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Норматив составляет: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•	для взносов на ОПС – 72,8 %;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•	для взносов на ОСС – 8,9 %;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•	для взносов на ОМС – 18,3 %.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0" i="0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1" u="none" strike="noStrike" kern="1200" cap="none" spc="-1" baseline="0">
                <a:solidFill>
                  <a:srgbClr val="FF0000"/>
                </a:solidFill>
                <a:uFillTx/>
                <a:latin typeface="Arial"/>
                <a:ea typeface="DejaVu Sans"/>
                <a:cs typeface="Calibri" pitchFamily="34"/>
              </a:rPr>
              <a:t>Поправки распространяются на правоотношения с 01.01.2023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29949DD-8AB4-4978-BD21-EDC929DA8259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8E2CD2-AD52-41E7-8351-A532E796B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2">
            <a:extLst>
              <a:ext uri="{FF2B5EF4-FFF2-40B4-BE49-F238E27FC236}">
                <a16:creationId xmlns:a16="http://schemas.microsoft.com/office/drawing/2014/main" id="{506311FE-C1D5-4DB9-85E0-8EB378645990}"/>
              </a:ext>
            </a:extLst>
          </p:cNvPr>
          <p:cNvSpPr/>
          <p:nvPr/>
        </p:nvSpPr>
        <p:spPr>
          <a:xfrm flipV="1">
            <a:off x="0" y="0"/>
            <a:ext cx="9147474" cy="699543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3" name="Прямоугольник 14">
            <a:extLst>
              <a:ext uri="{FF2B5EF4-FFF2-40B4-BE49-F238E27FC236}">
                <a16:creationId xmlns:a16="http://schemas.microsoft.com/office/drawing/2014/main" id="{CF9EA23E-9EA7-4FF8-968A-9A4F94DB752D}"/>
              </a:ext>
            </a:extLst>
          </p:cNvPr>
          <p:cNvSpPr/>
          <p:nvPr/>
        </p:nvSpPr>
        <p:spPr>
          <a:xfrm>
            <a:off x="0" y="26846"/>
            <a:ext cx="9144000" cy="41549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 dirty="0">
                <a:solidFill>
                  <a:srgbClr val="00CC00"/>
                </a:solidFill>
                <a:uFillTx/>
                <a:latin typeface="Calibri" pitchFamily="34"/>
                <a:cs typeface="Calibri" pitchFamily="34"/>
              </a:rPr>
              <a:t>Уточненное</a:t>
            </a:r>
            <a:r>
              <a:rPr lang="ru-RU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 контрольное соотношение по 6-НДФЛ</a:t>
            </a: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759A1DAF-7C40-48EA-B00A-FE8700A6EE1D}"/>
              </a:ext>
            </a:extLst>
          </p:cNvPr>
          <p:cNvSpPr/>
          <p:nvPr/>
        </p:nvSpPr>
        <p:spPr>
          <a:xfrm>
            <a:off x="0" y="216831"/>
            <a:ext cx="9144000" cy="55187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Proxima Nova"/>
                <a:cs typeface="Calibri" pitchFamily="34"/>
              </a:rPr>
              <a:t>Письмо ФНС России от 19.04.2023 № БС-4-11/5042</a:t>
            </a: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Proxima Nova"/>
                <a:cs typeface="Calibri" pitchFamily="34"/>
              </a:rPr>
              <a:t>@</a:t>
            </a:r>
            <a:endParaRPr lang="ru-RU" sz="15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Proxima Nova"/>
              <a:cs typeface="Calibri" pitchFamily="34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E52A626F-4F8E-49D5-83EE-94158A6FCFDB}"/>
              </a:ext>
            </a:extLst>
          </p:cNvPr>
          <p:cNvSpPr txBox="1"/>
          <p:nvPr/>
        </p:nvSpPr>
        <p:spPr>
          <a:xfrm>
            <a:off x="17757" y="912214"/>
            <a:ext cx="945407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cs typeface="Calibri" pitchFamily="34"/>
              </a:rPr>
              <a:t>КС 1.</a:t>
            </a:r>
            <a:r>
              <a:rPr lang="en-US" sz="16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cs typeface="Calibri" pitchFamily="34"/>
              </a:rPr>
              <a:t>3</a:t>
            </a:r>
            <a:endParaRPr lang="ru-RU" sz="1600" b="1" i="0" u="none" strike="noStrike" kern="1200" cap="none" spc="-1" baseline="0">
              <a:solidFill>
                <a:srgbClr val="00CC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6EA30D60-E42B-4FC9-A8E1-1E13B70AF711}"/>
              </a:ext>
            </a:extLst>
          </p:cNvPr>
          <p:cNvSpPr txBox="1"/>
          <p:nvPr/>
        </p:nvSpPr>
        <p:spPr>
          <a:xfrm>
            <a:off x="26810" y="4726881"/>
            <a:ext cx="9114876" cy="2778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Применяется, начиная с представления расчета по форме 6-НДФЛ за </a:t>
            </a:r>
            <a:r>
              <a:rPr lang="en-US" sz="12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ru-RU" sz="12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квартал 2023 года</a:t>
            </a:r>
          </a:p>
        </p:txBody>
      </p:sp>
      <p:sp>
        <p:nvSpPr>
          <p:cNvPr id="7" name="Прямоугольник 29">
            <a:extLst>
              <a:ext uri="{FF2B5EF4-FFF2-40B4-BE49-F238E27FC236}">
                <a16:creationId xmlns:a16="http://schemas.microsoft.com/office/drawing/2014/main" id="{5A4B17A4-0EB9-4D08-8825-D317FB34A60E}"/>
              </a:ext>
            </a:extLst>
          </p:cNvPr>
          <p:cNvSpPr/>
          <p:nvPr/>
        </p:nvSpPr>
        <p:spPr>
          <a:xfrm>
            <a:off x="907971" y="973735"/>
            <a:ext cx="1676396" cy="1219196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15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Roboto Condensed" pitchFamily="2"/>
                <a:cs typeface="Calibri" pitchFamily="34"/>
              </a:rPr>
              <a:t>Строка 110</a:t>
            </a:r>
          </a:p>
          <a:p>
            <a:pPr marL="0" marR="0" lvl="0" indent="0" algn="ctr" defTabSz="914400" rtl="0" fontAlgn="auto" hangingPunct="1">
              <a:lnSpc>
                <a:spcPts val="15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Roboto Condensed" pitchFamily="2"/>
                <a:cs typeface="Calibri" pitchFamily="34"/>
              </a:rPr>
              <a:t>∑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Roboto Condensed" pitchFamily="2"/>
                <a:cs typeface="Calibri" pitchFamily="34"/>
              </a:rPr>
              <a:t> дохода, начисленная ФЛ</a:t>
            </a:r>
          </a:p>
        </p:txBody>
      </p:sp>
      <p:sp>
        <p:nvSpPr>
          <p:cNvPr id="8" name="Прямоугольник 30">
            <a:extLst>
              <a:ext uri="{FF2B5EF4-FFF2-40B4-BE49-F238E27FC236}">
                <a16:creationId xmlns:a16="http://schemas.microsoft.com/office/drawing/2014/main" id="{38240E66-2906-403A-88A1-53386BE9B431}"/>
              </a:ext>
            </a:extLst>
          </p:cNvPr>
          <p:cNvSpPr/>
          <p:nvPr/>
        </p:nvSpPr>
        <p:spPr>
          <a:xfrm>
            <a:off x="6853162" y="973735"/>
            <a:ext cx="1676396" cy="1219196"/>
          </a:xfrm>
          <a:prstGeom prst="rect">
            <a:avLst/>
          </a:prstGeom>
          <a:solidFill>
            <a:srgbClr val="A9D18E"/>
          </a:soli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15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Roboto Condensed"/>
                <a:cs typeface="Calibri" pitchFamily="34"/>
              </a:rPr>
              <a:t>Строка 140</a:t>
            </a:r>
          </a:p>
          <a:p>
            <a:pPr marL="0" marR="0" lvl="0" indent="0" algn="ctr" defTabSz="914400" rtl="0" fontAlgn="auto" hangingPunct="1">
              <a:lnSpc>
                <a:spcPts val="15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Roboto Condensed" pitchFamily="2"/>
                <a:cs typeface="Calibri" pitchFamily="34"/>
              </a:rPr>
              <a:t>∑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Roboto Condensed" pitchFamily="2"/>
                <a:cs typeface="Calibri" pitchFamily="34"/>
              </a:rPr>
              <a:t> налога исчисленная</a:t>
            </a:r>
          </a:p>
          <a:p>
            <a:pPr marL="0" marR="0" lvl="0" indent="0" algn="ctr" defTabSz="914400" rtl="0" fontAlgn="auto" hangingPunct="1">
              <a:lnSpc>
                <a:spcPts val="15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Roboto Condensed"/>
                <a:cs typeface="Calibri" pitchFamily="34"/>
              </a:rPr>
              <a:t>(с учетом КС 1.2)</a:t>
            </a: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7F005382-5F5C-4AED-90CC-81C2F0A5CB3D}"/>
              </a:ext>
            </a:extLst>
          </p:cNvPr>
          <p:cNvSpPr/>
          <p:nvPr/>
        </p:nvSpPr>
        <p:spPr>
          <a:xfrm>
            <a:off x="907971" y="2404067"/>
            <a:ext cx="2752728" cy="3000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1">
            <a:noAutofit/>
          </a:bodyPr>
          <a:lstStyle/>
          <a:p>
            <a:pPr marL="0" marR="0" lvl="0" indent="0" algn="l" defTabSz="685781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" baseline="0">
                <a:solidFill>
                  <a:srgbClr val="F97407"/>
                </a:solidFill>
                <a:uFillTx/>
                <a:latin typeface="Calibri"/>
                <a:ea typeface="DejaVu Sans"/>
                <a:cs typeface="Calibri" pitchFamily="34"/>
              </a:rPr>
              <a:t>Невыполнение КС</a:t>
            </a:r>
          </a:p>
        </p:txBody>
      </p:sp>
      <p:sp>
        <p:nvSpPr>
          <p:cNvPr id="10" name="Минус 3">
            <a:extLst>
              <a:ext uri="{FF2B5EF4-FFF2-40B4-BE49-F238E27FC236}">
                <a16:creationId xmlns:a16="http://schemas.microsoft.com/office/drawing/2014/main" id="{0CA75161-A5CB-44A2-BEE3-1AF6EC2B9385}"/>
              </a:ext>
            </a:extLst>
          </p:cNvPr>
          <p:cNvSpPr/>
          <p:nvPr/>
        </p:nvSpPr>
        <p:spPr>
          <a:xfrm>
            <a:off x="2620889" y="1354729"/>
            <a:ext cx="4572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1755"/>
              <a:gd name="f8" fmla="+- 0 0 -90"/>
              <a:gd name="f9" fmla="+- 0 0 -180"/>
              <a:gd name="f10" fmla="+- 0 0 -270"/>
              <a:gd name="f11" fmla="+- 0 0 -36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+- f38 0 f6"/>
              <a:gd name="f40" fmla="+- f37 0 f6"/>
              <a:gd name="f41" fmla="*/ f39 1 2"/>
              <a:gd name="f42" fmla="*/ f40 1 2"/>
              <a:gd name="f43" fmla="*/ f39 f7 1"/>
              <a:gd name="f44" fmla="*/ f40 73490 1"/>
              <a:gd name="f45" fmla="+- f6 f41 0"/>
              <a:gd name="f46" fmla="+- f6 f42 0"/>
              <a:gd name="f47" fmla="*/ f43 1 200000"/>
              <a:gd name="f48" fmla="*/ f44 1 200000"/>
              <a:gd name="f49" fmla="+- f45 0 f47"/>
              <a:gd name="f50" fmla="+- f45 f47 0"/>
              <a:gd name="f51" fmla="+- f46 0 f48"/>
              <a:gd name="f52" fmla="+- f46 f48 0"/>
              <a:gd name="f53" fmla="*/ f45 f34 1"/>
              <a:gd name="f54" fmla="*/ f46 f34 1"/>
              <a:gd name="f55" fmla="*/ f51 f34 1"/>
              <a:gd name="f56" fmla="*/ f49 f34 1"/>
              <a:gd name="f57" fmla="*/ f52 f34 1"/>
              <a:gd name="f58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7" y="f53"/>
              </a:cxn>
              <a:cxn ang="f31">
                <a:pos x="f54" y="f58"/>
              </a:cxn>
              <a:cxn ang="f32">
                <a:pos x="f55" y="f53"/>
              </a:cxn>
              <a:cxn ang="f33">
                <a:pos x="f54" y="f56"/>
              </a:cxn>
            </a:cxnLst>
            <a:rect l="f55" t="f56" r="f57" b="f58"/>
            <a:pathLst>
              <a:path>
                <a:moveTo>
                  <a:pt x="f55" y="f56"/>
                </a:moveTo>
                <a:lnTo>
                  <a:pt x="f57" y="f56"/>
                </a:lnTo>
                <a:lnTo>
                  <a:pt x="f57" y="f58"/>
                </a:lnTo>
                <a:lnTo>
                  <a:pt x="f55" y="f58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Прямоугольник 35">
            <a:extLst>
              <a:ext uri="{FF2B5EF4-FFF2-40B4-BE49-F238E27FC236}">
                <a16:creationId xmlns:a16="http://schemas.microsoft.com/office/drawing/2014/main" id="{877C2602-F04F-439F-9F01-73E72E2CD7B0}"/>
              </a:ext>
            </a:extLst>
          </p:cNvPr>
          <p:cNvSpPr/>
          <p:nvPr/>
        </p:nvSpPr>
        <p:spPr>
          <a:xfrm>
            <a:off x="3117774" y="973735"/>
            <a:ext cx="1676396" cy="1219196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15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Roboto Condensed" pitchFamily="2"/>
                <a:cs typeface="Calibri" pitchFamily="34"/>
              </a:rPr>
              <a:t>Строка 130</a:t>
            </a:r>
          </a:p>
          <a:p>
            <a:pPr marL="0" marR="0" lvl="0" indent="0" algn="ctr" defTabSz="914400" rtl="0" fontAlgn="auto" hangingPunct="1">
              <a:lnSpc>
                <a:spcPts val="15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Roboto Condensed" pitchFamily="2"/>
                <a:cs typeface="Calibri" pitchFamily="34"/>
              </a:rPr>
              <a:t>∑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Roboto Condensed" pitchFamily="2"/>
                <a:cs typeface="Calibri" pitchFamily="34"/>
              </a:rPr>
              <a:t> вычетов</a:t>
            </a:r>
          </a:p>
        </p:txBody>
      </p:sp>
      <p:sp>
        <p:nvSpPr>
          <p:cNvPr id="12" name="Двойные круглые скобки 36">
            <a:extLst>
              <a:ext uri="{FF2B5EF4-FFF2-40B4-BE49-F238E27FC236}">
                <a16:creationId xmlns:a16="http://schemas.microsoft.com/office/drawing/2014/main" id="{33748C59-93A5-4069-AFD4-51EF927EF147}"/>
              </a:ext>
            </a:extLst>
          </p:cNvPr>
          <p:cNvSpPr/>
          <p:nvPr/>
        </p:nvSpPr>
        <p:spPr>
          <a:xfrm>
            <a:off x="755577" y="843561"/>
            <a:ext cx="4190996" cy="147955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9 1 100000"/>
              <a:gd name="f31" fmla="+- f21 0 f30"/>
              <a:gd name="f32" fmla="+- f22 0 f30"/>
              <a:gd name="f33" fmla="*/ f30 29289 1"/>
              <a:gd name="f34" fmla="*/ f30 f18 1"/>
              <a:gd name="f35" fmla="*/ f33 1 100000"/>
              <a:gd name="f36" fmla="*/ f31 f18 1"/>
              <a:gd name="f37" fmla="*/ f32 f18 1"/>
              <a:gd name="f38" fmla="+- f21 0 f35"/>
              <a:gd name="f39" fmla="+- f22 0 f35"/>
              <a:gd name="f40" fmla="*/ f35 f18 1"/>
              <a:gd name="f41" fmla="*/ f38 f18 1"/>
              <a:gd name="f42" fmla="*/ f39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0" r="f41" b="f42"/>
            <a:pathLst>
              <a:path stroke="0">
                <a:moveTo>
                  <a:pt x="f23" y="f34"/>
                </a:moveTo>
                <a:arcTo wR="f34" hR="f34" stAng="f0" swAng="f1"/>
                <a:lnTo>
                  <a:pt x="f36" y="f23"/>
                </a:lnTo>
                <a:arcTo wR="f34" hR="f34" stAng="f2" swAng="f1"/>
                <a:lnTo>
                  <a:pt x="f26" y="f37"/>
                </a:lnTo>
                <a:arcTo wR="f34" hR="f34" stAng="f6" swAng="f1"/>
                <a:lnTo>
                  <a:pt x="f34" y="f27"/>
                </a:lnTo>
                <a:arcTo wR="f34" hR="f34" stAng="f1" swAng="f1"/>
                <a:close/>
              </a:path>
              <a:path fill="none">
                <a:moveTo>
                  <a:pt x="f34" y="f27"/>
                </a:moveTo>
                <a:arcTo wR="f34" hR="f34" stAng="f1" swAng="f1"/>
                <a:lnTo>
                  <a:pt x="f23" y="f34"/>
                </a:lnTo>
                <a:arcTo wR="f34" hR="f34" stAng="f0" swAng="f1"/>
                <a:moveTo>
                  <a:pt x="f36" y="f23"/>
                </a:moveTo>
                <a:arcTo wR="f34" hR="f34" stAng="f2" swAng="f1"/>
                <a:lnTo>
                  <a:pt x="f26" y="f37"/>
                </a:lnTo>
                <a:arcTo wR="f34" hR="f34" stAng="f6" swAng="f1"/>
              </a:path>
            </a:pathLst>
          </a:custGeom>
          <a:noFill/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Умножение 5">
            <a:extLst>
              <a:ext uri="{FF2B5EF4-FFF2-40B4-BE49-F238E27FC236}">
                <a16:creationId xmlns:a16="http://schemas.microsoft.com/office/drawing/2014/main" id="{89302EB4-B15B-4657-8585-9AC1C1277B79}"/>
              </a:ext>
            </a:extLst>
          </p:cNvPr>
          <p:cNvSpPr/>
          <p:nvPr/>
        </p:nvSpPr>
        <p:spPr>
          <a:xfrm>
            <a:off x="5011661" y="1381722"/>
            <a:ext cx="403222" cy="403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13716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FEEA0314-4470-467F-AE89-1791E100EB22}"/>
              </a:ext>
            </a:extLst>
          </p:cNvPr>
          <p:cNvSpPr txBox="1"/>
          <p:nvPr/>
        </p:nvSpPr>
        <p:spPr>
          <a:xfrm>
            <a:off x="5364089" y="1342037"/>
            <a:ext cx="1106488" cy="4619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 Black" pitchFamily="34"/>
                <a:cs typeface="Arial" pitchFamily="34"/>
              </a:rPr>
              <a:t>13%</a:t>
            </a:r>
          </a:p>
        </p:txBody>
      </p:sp>
      <p:sp>
        <p:nvSpPr>
          <p:cNvPr id="15" name="Минус 35">
            <a:extLst>
              <a:ext uri="{FF2B5EF4-FFF2-40B4-BE49-F238E27FC236}">
                <a16:creationId xmlns:a16="http://schemas.microsoft.com/office/drawing/2014/main" id="{5A790B45-4954-4ADA-B2AA-BF4B47997506}"/>
              </a:ext>
            </a:extLst>
          </p:cNvPr>
          <p:cNvSpPr/>
          <p:nvPr/>
        </p:nvSpPr>
        <p:spPr>
          <a:xfrm>
            <a:off x="6241977" y="1281705"/>
            <a:ext cx="4572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1755"/>
              <a:gd name="f8" fmla="+- 0 0 -90"/>
              <a:gd name="f9" fmla="+- 0 0 -180"/>
              <a:gd name="f10" fmla="+- 0 0 -270"/>
              <a:gd name="f11" fmla="+- 0 0 -36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+- f38 0 f6"/>
              <a:gd name="f40" fmla="+- f37 0 f6"/>
              <a:gd name="f41" fmla="*/ f39 1 2"/>
              <a:gd name="f42" fmla="*/ f40 1 2"/>
              <a:gd name="f43" fmla="*/ f39 f7 1"/>
              <a:gd name="f44" fmla="*/ f40 73490 1"/>
              <a:gd name="f45" fmla="+- f6 f41 0"/>
              <a:gd name="f46" fmla="+- f6 f42 0"/>
              <a:gd name="f47" fmla="*/ f43 1 200000"/>
              <a:gd name="f48" fmla="*/ f44 1 200000"/>
              <a:gd name="f49" fmla="+- f45 0 f47"/>
              <a:gd name="f50" fmla="+- f45 f47 0"/>
              <a:gd name="f51" fmla="+- f46 0 f48"/>
              <a:gd name="f52" fmla="+- f46 f48 0"/>
              <a:gd name="f53" fmla="*/ f45 f34 1"/>
              <a:gd name="f54" fmla="*/ f46 f34 1"/>
              <a:gd name="f55" fmla="*/ f51 f34 1"/>
              <a:gd name="f56" fmla="*/ f49 f34 1"/>
              <a:gd name="f57" fmla="*/ f52 f34 1"/>
              <a:gd name="f58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7" y="f53"/>
              </a:cxn>
              <a:cxn ang="f31">
                <a:pos x="f54" y="f58"/>
              </a:cxn>
              <a:cxn ang="f32">
                <a:pos x="f55" y="f53"/>
              </a:cxn>
              <a:cxn ang="f33">
                <a:pos x="f54" y="f56"/>
              </a:cxn>
            </a:cxnLst>
            <a:rect l="f55" t="f56" r="f57" b="f58"/>
            <a:pathLst>
              <a:path>
                <a:moveTo>
                  <a:pt x="f55" y="f56"/>
                </a:moveTo>
                <a:lnTo>
                  <a:pt x="f57" y="f56"/>
                </a:lnTo>
                <a:lnTo>
                  <a:pt x="f57" y="f58"/>
                </a:lnTo>
                <a:lnTo>
                  <a:pt x="f55" y="f58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" name="Минус 36">
            <a:extLst>
              <a:ext uri="{FF2B5EF4-FFF2-40B4-BE49-F238E27FC236}">
                <a16:creationId xmlns:a16="http://schemas.microsoft.com/office/drawing/2014/main" id="{280A9E1C-2E4B-45F3-A094-F84C762D7310}"/>
              </a:ext>
            </a:extLst>
          </p:cNvPr>
          <p:cNvSpPr/>
          <p:nvPr/>
        </p:nvSpPr>
        <p:spPr>
          <a:xfrm>
            <a:off x="6241977" y="1411879"/>
            <a:ext cx="4572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1755"/>
              <a:gd name="f8" fmla="+- 0 0 -90"/>
              <a:gd name="f9" fmla="+- 0 0 -180"/>
              <a:gd name="f10" fmla="+- 0 0 -270"/>
              <a:gd name="f11" fmla="+- 0 0 -36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+- f38 0 f6"/>
              <a:gd name="f40" fmla="+- f37 0 f6"/>
              <a:gd name="f41" fmla="*/ f39 1 2"/>
              <a:gd name="f42" fmla="*/ f40 1 2"/>
              <a:gd name="f43" fmla="*/ f39 f7 1"/>
              <a:gd name="f44" fmla="*/ f40 73490 1"/>
              <a:gd name="f45" fmla="+- f6 f41 0"/>
              <a:gd name="f46" fmla="+- f6 f42 0"/>
              <a:gd name="f47" fmla="*/ f43 1 200000"/>
              <a:gd name="f48" fmla="*/ f44 1 200000"/>
              <a:gd name="f49" fmla="+- f45 0 f47"/>
              <a:gd name="f50" fmla="+- f45 f47 0"/>
              <a:gd name="f51" fmla="+- f46 0 f48"/>
              <a:gd name="f52" fmla="+- f46 f48 0"/>
              <a:gd name="f53" fmla="*/ f45 f34 1"/>
              <a:gd name="f54" fmla="*/ f46 f34 1"/>
              <a:gd name="f55" fmla="*/ f51 f34 1"/>
              <a:gd name="f56" fmla="*/ f49 f34 1"/>
              <a:gd name="f57" fmla="*/ f52 f34 1"/>
              <a:gd name="f58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7" y="f53"/>
              </a:cxn>
              <a:cxn ang="f31">
                <a:pos x="f54" y="f58"/>
              </a:cxn>
              <a:cxn ang="f32">
                <a:pos x="f55" y="f53"/>
              </a:cxn>
              <a:cxn ang="f33">
                <a:pos x="f54" y="f56"/>
              </a:cxn>
            </a:cxnLst>
            <a:rect l="f55" t="f56" r="f57" b="f58"/>
            <a:pathLst>
              <a:path>
                <a:moveTo>
                  <a:pt x="f55" y="f56"/>
                </a:moveTo>
                <a:lnTo>
                  <a:pt x="f57" y="f56"/>
                </a:lnTo>
                <a:lnTo>
                  <a:pt x="f57" y="f58"/>
                </a:lnTo>
                <a:lnTo>
                  <a:pt x="f55" y="f58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" name="CustomShape 8">
            <a:extLst>
              <a:ext uri="{FF2B5EF4-FFF2-40B4-BE49-F238E27FC236}">
                <a16:creationId xmlns:a16="http://schemas.microsoft.com/office/drawing/2014/main" id="{029923BA-0CC1-4305-ABDA-3CD925165923}"/>
              </a:ext>
            </a:extLst>
          </p:cNvPr>
          <p:cNvSpPr/>
          <p:nvPr/>
        </p:nvSpPr>
        <p:spPr>
          <a:xfrm>
            <a:off x="755577" y="2708077"/>
            <a:ext cx="4190996" cy="576264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75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Если (строка 110 – строка 130) * 13%</a:t>
            </a:r>
            <a:r>
              <a:rPr lang="en-US" sz="1575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 &lt; </a:t>
            </a:r>
            <a:r>
              <a:rPr lang="ru-RU" sz="1575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либо </a:t>
            </a:r>
            <a:r>
              <a:rPr lang="en-US" sz="1575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&gt; </a:t>
            </a:r>
            <a:r>
              <a:rPr lang="ru-RU" sz="1575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строка 140 (с учетом КС 1.2) </a:t>
            </a:r>
          </a:p>
        </p:txBody>
      </p:sp>
      <p:sp>
        <p:nvSpPr>
          <p:cNvPr id="18" name="CustomShape 10">
            <a:extLst>
              <a:ext uri="{FF2B5EF4-FFF2-40B4-BE49-F238E27FC236}">
                <a16:creationId xmlns:a16="http://schemas.microsoft.com/office/drawing/2014/main" id="{853BF91C-5211-4D38-815A-F874238FA0BD}"/>
              </a:ext>
            </a:extLst>
          </p:cNvPr>
          <p:cNvSpPr/>
          <p:nvPr/>
        </p:nvSpPr>
        <p:spPr>
          <a:xfrm>
            <a:off x="5649839" y="2698549"/>
            <a:ext cx="2879729" cy="534988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F97407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781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Завышена/занижена сумма налога исчисленного</a:t>
            </a:r>
          </a:p>
        </p:txBody>
      </p:sp>
      <p:sp>
        <p:nvSpPr>
          <p:cNvPr id="19" name="CustomShape 9">
            <a:extLst>
              <a:ext uri="{FF2B5EF4-FFF2-40B4-BE49-F238E27FC236}">
                <a16:creationId xmlns:a16="http://schemas.microsoft.com/office/drawing/2014/main" id="{4C42B262-EC91-4B3F-A3E5-F0BD50F2F2D3}"/>
              </a:ext>
            </a:extLst>
          </p:cNvPr>
          <p:cNvSpPr/>
          <p:nvPr/>
        </p:nvSpPr>
        <p:spPr>
          <a:xfrm>
            <a:off x="5181840" y="2598258"/>
            <a:ext cx="232915" cy="732598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97407"/>
          </a:soli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0" name="TextBox 51">
            <a:extLst>
              <a:ext uri="{FF2B5EF4-FFF2-40B4-BE49-F238E27FC236}">
                <a16:creationId xmlns:a16="http://schemas.microsoft.com/office/drawing/2014/main" id="{DE990337-9D95-485B-A515-3BE3E4A40682}"/>
              </a:ext>
            </a:extLst>
          </p:cNvPr>
          <p:cNvSpPr txBox="1"/>
          <p:nvPr/>
        </p:nvSpPr>
        <p:spPr>
          <a:xfrm>
            <a:off x="683495" y="3251487"/>
            <a:ext cx="457200" cy="9239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0" i="0" u="none" strike="noStrike" kern="1200" cap="none" spc="0" baseline="0">
                <a:solidFill>
                  <a:srgbClr val="00CC00"/>
                </a:solidFill>
                <a:uFillTx/>
                <a:latin typeface="Arial Black" pitchFamily="34"/>
              </a:rPr>
              <a:t>!</a:t>
            </a:r>
          </a:p>
        </p:txBody>
      </p:sp>
      <p:sp>
        <p:nvSpPr>
          <p:cNvPr id="21" name="TextBox 52">
            <a:extLst>
              <a:ext uri="{FF2B5EF4-FFF2-40B4-BE49-F238E27FC236}">
                <a16:creationId xmlns:a16="http://schemas.microsoft.com/office/drawing/2014/main" id="{97A4648A-EB6A-4BF3-B37D-863A0A7B35E4}"/>
              </a:ext>
            </a:extLst>
          </p:cNvPr>
          <p:cNvSpPr txBox="1"/>
          <p:nvPr/>
        </p:nvSpPr>
        <p:spPr>
          <a:xfrm>
            <a:off x="1064489" y="3389598"/>
            <a:ext cx="8077196" cy="3397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CC00"/>
                </a:solidFill>
                <a:uFillTx/>
                <a:latin typeface="Calibri"/>
              </a:rPr>
              <a:t>ДОПУСКАЕТСЯ погрешность в обе стороны, определяемая следующим образом: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3E85CB9A-1A5C-48DD-AFD6-7FA0237E3FCA}"/>
              </a:ext>
            </a:extLst>
          </p:cNvPr>
          <p:cNvSpPr txBox="1"/>
          <p:nvPr/>
        </p:nvSpPr>
        <p:spPr>
          <a:xfrm>
            <a:off x="1064489" y="3683285"/>
            <a:ext cx="7375522" cy="9540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Для 6-НДФЛ за 1 квартал, полугодие, 9 месяцев: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Строка 120 «Кол-во ФЛ, получивших доход» * 1 руб. * 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Для 6-НДФЛ за год: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Строка 120 «Кол-во ФЛ, получивших доход» * 1 руб. * 4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2">
            <a:extLst>
              <a:ext uri="{FF2B5EF4-FFF2-40B4-BE49-F238E27FC236}">
                <a16:creationId xmlns:a16="http://schemas.microsoft.com/office/drawing/2014/main" id="{477A9835-5D45-4EAB-8D7D-888E531759A6}"/>
              </a:ext>
            </a:extLst>
          </p:cNvPr>
          <p:cNvSpPr/>
          <p:nvPr/>
        </p:nvSpPr>
        <p:spPr>
          <a:xfrm flipV="1">
            <a:off x="0" y="0"/>
            <a:ext cx="9147474" cy="854333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3" name="Прямоугольник 14">
            <a:extLst>
              <a:ext uri="{FF2B5EF4-FFF2-40B4-BE49-F238E27FC236}">
                <a16:creationId xmlns:a16="http://schemas.microsoft.com/office/drawing/2014/main" id="{BC1912C4-9760-40A8-BCC6-B5A21BDF4371}"/>
              </a:ext>
            </a:extLst>
          </p:cNvPr>
          <p:cNvSpPr/>
          <p:nvPr/>
        </p:nvSpPr>
        <p:spPr>
          <a:xfrm>
            <a:off x="0" y="26846"/>
            <a:ext cx="9144000" cy="41549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7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Контрольные соотношения </a:t>
            </a:r>
            <a:r>
              <a:rPr lang="ru-RU" sz="20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cs typeface="Calibri" pitchFamily="34"/>
              </a:rPr>
              <a:t>по 6-НДФЛ и РСВ</a:t>
            </a: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67EA3E4E-3D45-47E0-AB4B-10757F322D9F}"/>
              </a:ext>
            </a:extLst>
          </p:cNvPr>
          <p:cNvSpPr/>
          <p:nvPr/>
        </p:nvSpPr>
        <p:spPr>
          <a:xfrm>
            <a:off x="0" y="328543"/>
            <a:ext cx="9144000" cy="55187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6-НДФЛ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 (письмо ФНС России от 18.02.2022 № БС-4-11/1981</a:t>
            </a: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@ 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в ред. от 10.03.2022 № БС-4-11/2819</a:t>
            </a: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@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)</a:t>
            </a:r>
          </a:p>
          <a:p>
            <a:pPr marL="0" marR="0" lvl="0" indent="0" algn="ctr" defTabSz="685781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РСВ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 (письмо ФНС России от 05.03.2022 № БС-4-11/2740</a:t>
            </a: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@)</a:t>
            </a:r>
            <a:endParaRPr lang="ru-RU" sz="15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Proxima Nova"/>
              <a:cs typeface="Calibri" pitchFamily="34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BE5552DD-C71E-45BA-95CC-279E43C4E86A}"/>
              </a:ext>
            </a:extLst>
          </p:cNvPr>
          <p:cNvSpPr/>
          <p:nvPr/>
        </p:nvSpPr>
        <p:spPr>
          <a:xfrm>
            <a:off x="345844" y="4123020"/>
            <a:ext cx="4380296" cy="969492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25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Средняя заработная плата &gt; МРОТ,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25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НО средняя заработная плата &lt; средней заработной платы в субъекте РФ по соответствующему ОКВЭД за предыдущий год</a:t>
            </a: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E4DDDF86-ED15-488A-AC7E-AA96235095FB}"/>
              </a:ext>
            </a:extLst>
          </p:cNvPr>
          <p:cNvSpPr/>
          <p:nvPr/>
        </p:nvSpPr>
        <p:spPr>
          <a:xfrm>
            <a:off x="5454432" y="1040751"/>
            <a:ext cx="3240359" cy="9398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gradFill>
            <a:gsLst>
              <a:gs pos="0">
                <a:srgbClr val="F2F2F2"/>
              </a:gs>
              <a:gs pos="50000">
                <a:srgbClr val="D0CECE"/>
              </a:gs>
              <a:gs pos="100000">
                <a:srgbClr val="F2F2F2"/>
              </a:gs>
            </a:gsLst>
            <a:lin ang="16200000"/>
          </a:gra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15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МРОТ </a:t>
            </a:r>
          </a:p>
          <a:p>
            <a:pPr marL="0" marR="0" lvl="0" indent="0" algn="ctr" defTabSz="914400" rtl="0" fontAlgn="auto" hangingPunct="1">
              <a:lnSpc>
                <a:spcPts val="15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на соответствующий год</a:t>
            </a:r>
          </a:p>
          <a:p>
            <a:pPr marL="0" marR="0" lvl="0" indent="0" algn="ctr" defTabSz="914400" rtl="0" fontAlgn="auto" hangingPunct="1">
              <a:lnSpc>
                <a:spcPts val="15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(в 2022 г. – 13 890 руб.) </a:t>
            </a: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5F15AAA6-622F-489B-A81E-58DDAF26E20D}"/>
              </a:ext>
            </a:extLst>
          </p:cNvPr>
          <p:cNvSpPr/>
          <p:nvPr/>
        </p:nvSpPr>
        <p:spPr>
          <a:xfrm>
            <a:off x="345844" y="1037523"/>
            <a:ext cx="4380296" cy="943112"/>
          </a:xfrm>
          <a:prstGeom prst="rect">
            <a:avLst/>
          </a:prstGeom>
          <a:gradFill>
            <a:gsLst>
              <a:gs pos="0">
                <a:srgbClr val="F2F2F2"/>
              </a:gs>
              <a:gs pos="50000">
                <a:srgbClr val="D0CECE"/>
              </a:gs>
              <a:gs pos="100000">
                <a:srgbClr val="F2F2F2"/>
              </a:gs>
            </a:gsLst>
            <a:lin ang="16200000"/>
          </a:gra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15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Средняя ЗП каждого работника </a:t>
            </a:r>
          </a:p>
          <a:p>
            <a:pPr marL="0" marR="0" lvl="0" indent="0" algn="ctr" defTabSz="914400" rtl="0" fontAlgn="auto" hangingPunct="1">
              <a:lnSpc>
                <a:spcPts val="15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(на основании «Сведения о доходах и соответствующих вычетах по месяцам налогового периода»</a:t>
            </a: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 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или РСВ)</a:t>
            </a:r>
          </a:p>
        </p:txBody>
      </p:sp>
      <p:sp>
        <p:nvSpPr>
          <p:cNvPr id="8" name="CustomShape 7">
            <a:extLst>
              <a:ext uri="{FF2B5EF4-FFF2-40B4-BE49-F238E27FC236}">
                <a16:creationId xmlns:a16="http://schemas.microsoft.com/office/drawing/2014/main" id="{1B499EBB-EB47-41AB-875F-5C679AC53F08}"/>
              </a:ext>
            </a:extLst>
          </p:cNvPr>
          <p:cNvSpPr/>
          <p:nvPr/>
        </p:nvSpPr>
        <p:spPr>
          <a:xfrm>
            <a:off x="4943136" y="1280992"/>
            <a:ext cx="931682" cy="4622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397" tIns="34198" rIns="68397" bIns="341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700" b="1" i="0" u="none" strike="noStrike" kern="1200" cap="none" spc="0" baseline="0">
                <a:solidFill>
                  <a:srgbClr val="203864"/>
                </a:solidFill>
                <a:uFillTx/>
                <a:latin typeface="Calibri" pitchFamily="34"/>
                <a:cs typeface="Calibri" pitchFamily="34"/>
              </a:rPr>
              <a:t>≥</a:t>
            </a:r>
          </a:p>
        </p:txBody>
      </p:sp>
      <p:sp>
        <p:nvSpPr>
          <p:cNvPr id="9" name="CustomShape 8">
            <a:extLst>
              <a:ext uri="{FF2B5EF4-FFF2-40B4-BE49-F238E27FC236}">
                <a16:creationId xmlns:a16="http://schemas.microsoft.com/office/drawing/2014/main" id="{1ECEB027-5BE0-45F4-8A6A-964CB695AFCB}"/>
              </a:ext>
            </a:extLst>
          </p:cNvPr>
          <p:cNvSpPr/>
          <p:nvPr/>
        </p:nvSpPr>
        <p:spPr>
          <a:xfrm>
            <a:off x="359350" y="2272622"/>
            <a:ext cx="4366799" cy="334706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75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C</a:t>
            </a:r>
            <a:r>
              <a:rPr lang="ru-RU" sz="1575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редняя заработная плата &lt; МРОТ </a:t>
            </a:r>
          </a:p>
        </p:txBody>
      </p:sp>
      <p:sp>
        <p:nvSpPr>
          <p:cNvPr id="10" name="CustomShape 9">
            <a:extLst>
              <a:ext uri="{FF2B5EF4-FFF2-40B4-BE49-F238E27FC236}">
                <a16:creationId xmlns:a16="http://schemas.microsoft.com/office/drawing/2014/main" id="{618C66C7-F070-4468-9BC4-19D97E5DB97E}"/>
              </a:ext>
            </a:extLst>
          </p:cNvPr>
          <p:cNvSpPr/>
          <p:nvPr/>
        </p:nvSpPr>
        <p:spPr>
          <a:xfrm>
            <a:off x="4958754" y="2104656"/>
            <a:ext cx="232915" cy="732598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97407"/>
          </a:soli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CustomShape 10">
            <a:extLst>
              <a:ext uri="{FF2B5EF4-FFF2-40B4-BE49-F238E27FC236}">
                <a16:creationId xmlns:a16="http://schemas.microsoft.com/office/drawing/2014/main" id="{317AB869-D7B1-4887-BA63-24AD29CBB0AF}"/>
              </a:ext>
            </a:extLst>
          </p:cNvPr>
          <p:cNvSpPr/>
          <p:nvPr/>
        </p:nvSpPr>
        <p:spPr>
          <a:xfrm>
            <a:off x="5455465" y="2163827"/>
            <a:ext cx="3239326" cy="535527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781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Возможно занижение суммы налоговой базы</a:t>
            </a:r>
          </a:p>
        </p:txBody>
      </p:sp>
      <p:sp>
        <p:nvSpPr>
          <p:cNvPr id="12" name="CustomShape 13">
            <a:extLst>
              <a:ext uri="{FF2B5EF4-FFF2-40B4-BE49-F238E27FC236}">
                <a16:creationId xmlns:a16="http://schemas.microsoft.com/office/drawing/2014/main" id="{EADCF543-3960-4E66-91F5-982D455CB6CF}"/>
              </a:ext>
            </a:extLst>
          </p:cNvPr>
          <p:cNvSpPr/>
          <p:nvPr/>
        </p:nvSpPr>
        <p:spPr>
          <a:xfrm>
            <a:off x="345844" y="2934410"/>
            <a:ext cx="4380296" cy="943203"/>
          </a:xfrm>
          <a:prstGeom prst="rect">
            <a:avLst/>
          </a:prstGeom>
          <a:gradFill>
            <a:gsLst>
              <a:gs pos="0">
                <a:srgbClr val="F2F2F2"/>
              </a:gs>
              <a:gs pos="50000">
                <a:srgbClr val="D0CECE"/>
              </a:gs>
              <a:gs pos="100000">
                <a:srgbClr val="F2F2F2"/>
              </a:gs>
            </a:gsLst>
            <a:lin ang="16200000"/>
          </a:gra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15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Средняя ЗП </a:t>
            </a:r>
          </a:p>
          <a:p>
            <a:pPr marL="0" marR="0" lvl="0" indent="0" algn="ctr" defTabSz="914400" rtl="0" fontAlgn="auto" hangingPunct="1">
              <a:lnSpc>
                <a:spcPts val="15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(на основании «Сведений о доходах и соответствующих вычетах по месяцам налогового периода» или РСВ)</a:t>
            </a:r>
          </a:p>
        </p:txBody>
      </p:sp>
      <p:sp>
        <p:nvSpPr>
          <p:cNvPr id="13" name="CustomShape 14">
            <a:extLst>
              <a:ext uri="{FF2B5EF4-FFF2-40B4-BE49-F238E27FC236}">
                <a16:creationId xmlns:a16="http://schemas.microsoft.com/office/drawing/2014/main" id="{1A6E74E9-4FFA-465F-86C9-32B647467B1D}"/>
              </a:ext>
            </a:extLst>
          </p:cNvPr>
          <p:cNvSpPr/>
          <p:nvPr/>
        </p:nvSpPr>
        <p:spPr>
          <a:xfrm>
            <a:off x="5454432" y="2934675"/>
            <a:ext cx="3240359" cy="94292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gradFill>
            <a:gsLst>
              <a:gs pos="0">
                <a:srgbClr val="F2F2F2"/>
              </a:gs>
              <a:gs pos="50000">
                <a:srgbClr val="D0CECE"/>
              </a:gs>
              <a:gs pos="100000">
                <a:srgbClr val="F2F2F2"/>
              </a:gs>
            </a:gsLst>
            <a:lin ang="16200000"/>
          </a:gra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Средняя заработная плата в субъекте РФ по соответствующему ОКВЭД</a:t>
            </a:r>
          </a:p>
        </p:txBody>
      </p:sp>
      <p:sp>
        <p:nvSpPr>
          <p:cNvPr id="14" name="CustomShape 15">
            <a:extLst>
              <a:ext uri="{FF2B5EF4-FFF2-40B4-BE49-F238E27FC236}">
                <a16:creationId xmlns:a16="http://schemas.microsoft.com/office/drawing/2014/main" id="{9271257C-5069-4FDC-9546-7C44DABDC752}"/>
              </a:ext>
            </a:extLst>
          </p:cNvPr>
          <p:cNvSpPr/>
          <p:nvPr/>
        </p:nvSpPr>
        <p:spPr>
          <a:xfrm>
            <a:off x="4943136" y="3167271"/>
            <a:ext cx="931682" cy="49759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397" tIns="34198" rIns="68397" bIns="341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700" b="1" i="0" u="none" strike="noStrike" kern="1200" cap="none" spc="0" baseline="0">
                <a:solidFill>
                  <a:srgbClr val="203864"/>
                </a:solidFill>
                <a:uFillTx/>
                <a:latin typeface="Calibri" pitchFamily="34"/>
                <a:cs typeface="Calibri" pitchFamily="34"/>
              </a:rPr>
              <a:t>≥</a:t>
            </a:r>
          </a:p>
        </p:txBody>
      </p:sp>
      <p:sp>
        <p:nvSpPr>
          <p:cNvPr id="15" name="CustomShape 17">
            <a:extLst>
              <a:ext uri="{FF2B5EF4-FFF2-40B4-BE49-F238E27FC236}">
                <a16:creationId xmlns:a16="http://schemas.microsoft.com/office/drawing/2014/main" id="{E2D6807C-22FA-450F-95C2-F71C90728D85}"/>
              </a:ext>
            </a:extLst>
          </p:cNvPr>
          <p:cNvSpPr/>
          <p:nvPr/>
        </p:nvSpPr>
        <p:spPr>
          <a:xfrm>
            <a:off x="4994397" y="4146959"/>
            <a:ext cx="232915" cy="732598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97407"/>
          </a:soli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" name="CustomShape 18">
            <a:extLst>
              <a:ext uri="{FF2B5EF4-FFF2-40B4-BE49-F238E27FC236}">
                <a16:creationId xmlns:a16="http://schemas.microsoft.com/office/drawing/2014/main" id="{9EFB99C1-9D2C-4DF4-A716-73CE41214572}"/>
              </a:ext>
            </a:extLst>
          </p:cNvPr>
          <p:cNvSpPr/>
          <p:nvPr/>
        </p:nvSpPr>
        <p:spPr>
          <a:xfrm>
            <a:off x="5454432" y="4110209"/>
            <a:ext cx="3210302" cy="535527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781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Возможно занижение суммы налоговой базы</a:t>
            </a:r>
          </a:p>
        </p:txBody>
      </p:sp>
      <p:sp>
        <p:nvSpPr>
          <p:cNvPr id="17" name="CustomShape 1">
            <a:extLst>
              <a:ext uri="{FF2B5EF4-FFF2-40B4-BE49-F238E27FC236}">
                <a16:creationId xmlns:a16="http://schemas.microsoft.com/office/drawing/2014/main" id="{B159D8F1-9A0B-4DC5-8A96-C089C2E8E0A4}"/>
              </a:ext>
            </a:extLst>
          </p:cNvPr>
          <p:cNvSpPr/>
          <p:nvPr/>
        </p:nvSpPr>
        <p:spPr>
          <a:xfrm>
            <a:off x="-140927" y="1985345"/>
            <a:ext cx="2752828" cy="300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Невыполнение КС</a:t>
            </a: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070DEDDF-5F14-4182-93A4-0452E659CE13}"/>
              </a:ext>
            </a:extLst>
          </p:cNvPr>
          <p:cNvSpPr/>
          <p:nvPr/>
        </p:nvSpPr>
        <p:spPr>
          <a:xfrm>
            <a:off x="-140927" y="3854845"/>
            <a:ext cx="2752828" cy="300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685781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Невыполнение КС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259D1C4E-E31D-41F5-B6F8-E45C94916BEC}"/>
              </a:ext>
            </a:extLst>
          </p:cNvPr>
          <p:cNvSpPr txBox="1"/>
          <p:nvPr/>
        </p:nvSpPr>
        <p:spPr>
          <a:xfrm>
            <a:off x="300380" y="768708"/>
            <a:ext cx="945407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cs typeface="Calibri" pitchFamily="34"/>
              </a:rPr>
              <a:t>КС 1.6</a:t>
            </a: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4D64388C-E5BA-45BE-ADB0-FBC96521159A}"/>
              </a:ext>
            </a:extLst>
          </p:cNvPr>
          <p:cNvSpPr txBox="1"/>
          <p:nvPr/>
        </p:nvSpPr>
        <p:spPr>
          <a:xfrm>
            <a:off x="290084" y="2660291"/>
            <a:ext cx="945407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" baseline="0">
                <a:solidFill>
                  <a:srgbClr val="00CC00"/>
                </a:solidFill>
                <a:uFillTx/>
                <a:latin typeface="Calibri" pitchFamily="34"/>
                <a:cs typeface="Calibri" pitchFamily="34"/>
              </a:rPr>
              <a:t>КС 1.7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id="{1F171F15-6B47-4857-B768-C207DC9914A4}"/>
              </a:ext>
            </a:extLst>
          </p:cNvPr>
          <p:cNvSpPr/>
          <p:nvPr/>
        </p:nvSpPr>
        <p:spPr>
          <a:xfrm flipV="1">
            <a:off x="0" y="0"/>
            <a:ext cx="9147474" cy="55547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3A343FEB-0243-443B-9D35-44C4A45521BC}"/>
              </a:ext>
            </a:extLst>
          </p:cNvPr>
          <p:cNvSpPr/>
          <p:nvPr/>
        </p:nvSpPr>
        <p:spPr>
          <a:xfrm>
            <a:off x="0" y="11521"/>
            <a:ext cx="9143277" cy="5439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1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Самостоятельный анализ рисков</a:t>
            </a:r>
          </a:p>
        </p:txBody>
      </p:sp>
      <p:sp>
        <p:nvSpPr>
          <p:cNvPr id="4" name="CustomShape 6">
            <a:extLst>
              <a:ext uri="{FF2B5EF4-FFF2-40B4-BE49-F238E27FC236}">
                <a16:creationId xmlns:a16="http://schemas.microsoft.com/office/drawing/2014/main" id="{22548BE2-C057-44EE-88A7-0EF658B51E7D}"/>
              </a:ext>
            </a:extLst>
          </p:cNvPr>
          <p:cNvSpPr/>
          <p:nvPr/>
        </p:nvSpPr>
        <p:spPr>
          <a:xfrm>
            <a:off x="4797353" y="1155152"/>
            <a:ext cx="468309" cy="17938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DAE3F3"/>
          </a:solidFill>
          <a:ln w="3236" cap="flat">
            <a:solidFill>
              <a:srgbClr val="43729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" name="CustomShape 7">
            <a:extLst>
              <a:ext uri="{FF2B5EF4-FFF2-40B4-BE49-F238E27FC236}">
                <a16:creationId xmlns:a16="http://schemas.microsoft.com/office/drawing/2014/main" id="{A7DDFB9B-BCED-4800-B030-B2C26D987CAE}"/>
              </a:ext>
            </a:extLst>
          </p:cNvPr>
          <p:cNvSpPr/>
          <p:nvPr/>
        </p:nvSpPr>
        <p:spPr>
          <a:xfrm>
            <a:off x="9116942" y="4509546"/>
            <a:ext cx="539752" cy="36512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4610940-A57E-4340-837B-7D03A39240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82893" y="3428451"/>
            <a:ext cx="2516035" cy="15847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1353617-5EAA-4AC7-95C3-BDBDED02D5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90734" y="3428451"/>
            <a:ext cx="2706413" cy="15847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ustomShape 2">
            <a:extLst>
              <a:ext uri="{FF2B5EF4-FFF2-40B4-BE49-F238E27FC236}">
                <a16:creationId xmlns:a16="http://schemas.microsoft.com/office/drawing/2014/main" id="{5B7D6908-5894-44B0-8F5E-D99E2142EF48}"/>
              </a:ext>
            </a:extLst>
          </p:cNvPr>
          <p:cNvSpPr/>
          <p:nvPr/>
        </p:nvSpPr>
        <p:spPr>
          <a:xfrm>
            <a:off x="755577" y="699543"/>
            <a:ext cx="8139110" cy="1357317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7F7F7F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119996" tIns="60002" rIns="119996" bIns="6000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Выплата среднемесячной заработной платы на одного работника ниже среднего уровня по виду экономической деятельности в субъекте Российской Федерации является одним из общедоступных критериев оценки рисков ведения хозяйственной деятельности налогоплательщиков, используемых налоговыми органами в процессе отбора объектов для проведения выездных налоговых проверок.</a:t>
            </a:r>
          </a:p>
        </p:txBody>
      </p:sp>
      <p:sp>
        <p:nvSpPr>
          <p:cNvPr id="9" name="CustomShape 5">
            <a:extLst>
              <a:ext uri="{FF2B5EF4-FFF2-40B4-BE49-F238E27FC236}">
                <a16:creationId xmlns:a16="http://schemas.microsoft.com/office/drawing/2014/main" id="{8D1853E7-F636-40C4-9AE8-B1C4D3731A34}"/>
              </a:ext>
            </a:extLst>
          </p:cNvPr>
          <p:cNvSpPr/>
          <p:nvPr/>
        </p:nvSpPr>
        <p:spPr>
          <a:xfrm>
            <a:off x="7304931" y="3358371"/>
            <a:ext cx="469078" cy="17892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97407"/>
          </a:solidFill>
          <a:ln w="9528" cap="flat">
            <a:solidFill>
              <a:srgbClr val="F97407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BF5F5CB8-E328-4353-BBE5-0F08DFCE5354}"/>
              </a:ext>
            </a:extLst>
          </p:cNvPr>
          <p:cNvSpPr/>
          <p:nvPr/>
        </p:nvSpPr>
        <p:spPr>
          <a:xfrm>
            <a:off x="4606381" y="3358371"/>
            <a:ext cx="469078" cy="17892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97407"/>
          </a:solidFill>
          <a:ln w="9528" cap="flat">
            <a:solidFill>
              <a:srgbClr val="F97407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1" name="Picture 240" descr="53-min.pdf">
            <a:extLst>
              <a:ext uri="{FF2B5EF4-FFF2-40B4-BE49-F238E27FC236}">
                <a16:creationId xmlns:a16="http://schemas.microsoft.com/office/drawing/2014/main" id="{4C938F1A-DFBE-4AC7-AEC6-B8619AAEA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28" y="2542882"/>
            <a:ext cx="517861" cy="5178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340">
            <a:extLst>
              <a:ext uri="{FF2B5EF4-FFF2-40B4-BE49-F238E27FC236}">
                <a16:creationId xmlns:a16="http://schemas.microsoft.com/office/drawing/2014/main" id="{7D1249CE-2A3E-45DC-9CCC-158AA504E5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44" y="1110090"/>
            <a:ext cx="517989" cy="5178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CustomShape 3">
            <a:extLst>
              <a:ext uri="{FF2B5EF4-FFF2-40B4-BE49-F238E27FC236}">
                <a16:creationId xmlns:a16="http://schemas.microsoft.com/office/drawing/2014/main" id="{8B0503FE-B861-4781-96D0-C36ABB4FE935}"/>
              </a:ext>
            </a:extLst>
          </p:cNvPr>
          <p:cNvSpPr/>
          <p:nvPr/>
        </p:nvSpPr>
        <p:spPr>
          <a:xfrm>
            <a:off x="787325" y="2152104"/>
            <a:ext cx="8107363" cy="1206495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7F7F7F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119996" tIns="60002" rIns="119996" bIns="6000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Самостоятельно проверить свою компанию можно на сайте ФНС России в разделе </a:t>
            </a: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«Прозрачный бизнес». 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Интерактивный сервис </a:t>
            </a: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«Налоговый калькулятор по расчету налоговой нагрузки»</a:t>
            </a: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 позволяет онлайн оценить свои риски, сравнив налоговую нагрузку и уровень заработной платы по своей компании со средним значением по соответствующей отрасли в соответствующем субъекте РФ.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7">
            <a:extLst>
              <a:ext uri="{FF2B5EF4-FFF2-40B4-BE49-F238E27FC236}">
                <a16:creationId xmlns:a16="http://schemas.microsoft.com/office/drawing/2014/main" id="{1ED593CC-36E2-4F52-ACC1-4AF0C09E6301}"/>
              </a:ext>
            </a:extLst>
          </p:cNvPr>
          <p:cNvSpPr/>
          <p:nvPr/>
        </p:nvSpPr>
        <p:spPr>
          <a:xfrm flipV="1">
            <a:off x="0" y="595759"/>
            <a:ext cx="9147474" cy="694422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7947885-A6F7-4B90-ADC2-08F3628D55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68" y="584466"/>
            <a:ext cx="8392171" cy="610727"/>
          </a:xfrm>
        </p:spPr>
        <p:txBody>
          <a:bodyPr lIns="91440" tIns="45720" rIns="91440" bIns="45720" anchorCtr="1"/>
          <a:lstStyle/>
          <a:p>
            <a:pPr lvl="0" algn="ctr"/>
            <a:r>
              <a:rPr lang="ru-RU" sz="2000" b="1" kern="1200">
                <a:solidFill>
                  <a:srgbClr val="00CC00"/>
                </a:solidFill>
                <a:latin typeface="Calibri" pitchFamily="34"/>
                <a:cs typeface="Calibri" pitchFamily="34"/>
              </a:rPr>
              <a:t>Междокументное</a:t>
            </a:r>
            <a:r>
              <a:rPr lang="ru-RU" sz="2000" b="1" kern="1200">
                <a:latin typeface="Calibri" pitchFamily="34"/>
                <a:cs typeface="Calibri" pitchFamily="34"/>
              </a:rPr>
              <a:t> контрольное соотношение по 6-НДФЛ</a:t>
            </a:r>
            <a:br>
              <a:rPr lang="ru-RU" sz="2000" b="1" kern="1200">
                <a:latin typeface="Calibri" pitchFamily="34"/>
                <a:cs typeface="Calibri" pitchFamily="34"/>
              </a:rPr>
            </a:br>
            <a:r>
              <a:rPr lang="ru-RU" sz="1500" kern="1200">
                <a:latin typeface="Calibri" pitchFamily="34"/>
                <a:cs typeface="Calibri" pitchFamily="34"/>
              </a:rPr>
              <a:t>(письмо ФНС России от 18.02.2022 № БС-4-11/1981</a:t>
            </a:r>
            <a:r>
              <a:rPr lang="en-US" sz="1500" kern="1200">
                <a:latin typeface="Calibri" pitchFamily="34"/>
                <a:cs typeface="Calibri" pitchFamily="34"/>
              </a:rPr>
              <a:t>@</a:t>
            </a:r>
            <a:r>
              <a:rPr lang="ru-RU" sz="1500" kern="1200">
                <a:latin typeface="Calibri" pitchFamily="34"/>
                <a:cs typeface="Calibri" pitchFamily="34"/>
              </a:rPr>
              <a:t> в ред. от 10.03.2022 № БС-4-11/281</a:t>
            </a:r>
            <a:r>
              <a:rPr lang="en-US" sz="1500" kern="1200">
                <a:latin typeface="Calibri" pitchFamily="34"/>
                <a:cs typeface="Calibri" pitchFamily="34"/>
              </a:rPr>
              <a:t>9@</a:t>
            </a:r>
            <a:r>
              <a:rPr lang="ru-RU" sz="1500" kern="1200">
                <a:latin typeface="Calibri" pitchFamily="34"/>
                <a:cs typeface="Calibri" pitchFamily="34"/>
              </a:rPr>
              <a:t>)</a:t>
            </a:r>
          </a:p>
        </p:txBody>
      </p:sp>
      <p:sp>
        <p:nvSpPr>
          <p:cNvPr id="4" name="TextBox 45">
            <a:extLst>
              <a:ext uri="{FF2B5EF4-FFF2-40B4-BE49-F238E27FC236}">
                <a16:creationId xmlns:a16="http://schemas.microsoft.com/office/drawing/2014/main" id="{14D836D8-8AFF-4190-B8C5-1CE8D02EC2D3}"/>
              </a:ext>
            </a:extLst>
          </p:cNvPr>
          <p:cNvSpPr txBox="1"/>
          <p:nvPr/>
        </p:nvSpPr>
        <p:spPr>
          <a:xfrm>
            <a:off x="8574219" y="1514959"/>
            <a:ext cx="211116" cy="2761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0085" tIns="30047" rIns="60085" bIns="30047" anchor="t" anchorCtr="0" compatLnSpc="1">
            <a:spAutoFit/>
          </a:bodyPr>
          <a:lstStyle/>
          <a:p>
            <a:pPr marL="0" marR="0" lvl="0" indent="0" algn="l" defTabSz="6851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*</a:t>
            </a:r>
          </a:p>
        </p:txBody>
      </p:sp>
      <p:sp>
        <p:nvSpPr>
          <p:cNvPr id="5" name="Прямоугольник 46">
            <a:extLst>
              <a:ext uri="{FF2B5EF4-FFF2-40B4-BE49-F238E27FC236}">
                <a16:creationId xmlns:a16="http://schemas.microsoft.com/office/drawing/2014/main" id="{2A0868C6-186C-4D05-85BE-07F42BD2D666}"/>
              </a:ext>
            </a:extLst>
          </p:cNvPr>
          <p:cNvSpPr/>
          <p:nvPr/>
        </p:nvSpPr>
        <p:spPr>
          <a:xfrm>
            <a:off x="433480" y="3976286"/>
            <a:ext cx="8212217" cy="2761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60085" tIns="30047" rIns="60085" bIns="30047" anchor="t" anchorCtr="0" compatLnSpc="1">
            <a:spAutoFit/>
          </a:bodyPr>
          <a:lstStyle/>
          <a:p>
            <a:pPr marL="0" marR="0" lvl="0" indent="0" algn="l" defTabSz="6851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*Применяется к 6-НДФЛ за год в целом по налоговому агенту (с учетом обособленных подразделений)</a:t>
            </a:r>
          </a:p>
        </p:txBody>
      </p:sp>
      <p:sp>
        <p:nvSpPr>
          <p:cNvPr id="6" name="Прямоугольник 23">
            <a:extLst>
              <a:ext uri="{FF2B5EF4-FFF2-40B4-BE49-F238E27FC236}">
                <a16:creationId xmlns:a16="http://schemas.microsoft.com/office/drawing/2014/main" id="{A00CF790-9DDF-4E0B-97ED-C8C088E88731}"/>
              </a:ext>
            </a:extLst>
          </p:cNvPr>
          <p:cNvSpPr/>
          <p:nvPr/>
        </p:nvSpPr>
        <p:spPr>
          <a:xfrm>
            <a:off x="520668" y="1730730"/>
            <a:ext cx="2388641" cy="1468316"/>
          </a:xfrm>
          <a:prstGeom prst="rect">
            <a:avLst/>
          </a:prstGeom>
          <a:gradFill>
            <a:gsLst>
              <a:gs pos="0">
                <a:srgbClr val="F2F2F2"/>
              </a:gs>
              <a:gs pos="50000">
                <a:srgbClr val="D0CECE"/>
              </a:gs>
              <a:gs pos="100000">
                <a:srgbClr val="F2F2F2"/>
              </a:gs>
            </a:gsLst>
            <a:lin ang="16200000"/>
          </a:gra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Строка 112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Расчета 6-НДФЛ </a:t>
            </a:r>
          </a:p>
        </p:txBody>
      </p:sp>
      <p:sp>
        <p:nvSpPr>
          <p:cNvPr id="7" name="Скругленный прямоугольник 26">
            <a:extLst>
              <a:ext uri="{FF2B5EF4-FFF2-40B4-BE49-F238E27FC236}">
                <a16:creationId xmlns:a16="http://schemas.microsoft.com/office/drawing/2014/main" id="{BE5DF1C5-18CA-4AE6-9D9C-5388F376BA32}"/>
              </a:ext>
            </a:extLst>
          </p:cNvPr>
          <p:cNvSpPr/>
          <p:nvPr/>
        </p:nvSpPr>
        <p:spPr>
          <a:xfrm>
            <a:off x="3272015" y="1730730"/>
            <a:ext cx="2489472" cy="14683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gradFill>
            <a:gsLst>
              <a:gs pos="0">
                <a:srgbClr val="F2F2F2"/>
              </a:gs>
              <a:gs pos="50000">
                <a:srgbClr val="D0CECE"/>
              </a:gs>
              <a:gs pos="100000">
                <a:srgbClr val="F2F2F2"/>
              </a:gs>
            </a:gsLst>
            <a:lin ang="16200000"/>
          </a:gra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Строка 113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Расчета 6-НДФЛ </a:t>
            </a:r>
          </a:p>
        </p:txBody>
      </p:sp>
      <p:sp>
        <p:nvSpPr>
          <p:cNvPr id="8" name="Скругленный прямоугольник 27">
            <a:extLst>
              <a:ext uri="{FF2B5EF4-FFF2-40B4-BE49-F238E27FC236}">
                <a16:creationId xmlns:a16="http://schemas.microsoft.com/office/drawing/2014/main" id="{6F35A881-8894-4F2A-B62D-21C3C7E2FBBC}"/>
              </a:ext>
            </a:extLst>
          </p:cNvPr>
          <p:cNvSpPr/>
          <p:nvPr/>
        </p:nvSpPr>
        <p:spPr>
          <a:xfrm>
            <a:off x="6159498" y="1730730"/>
            <a:ext cx="2520278" cy="14683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Строке 050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Приложения 1 к разделу 1 Расчета по страховым взносам</a:t>
            </a: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id="{1712593A-3850-4AC3-BD2B-3106446084D0}"/>
              </a:ext>
            </a:extLst>
          </p:cNvPr>
          <p:cNvSpPr txBox="1"/>
          <p:nvPr/>
        </p:nvSpPr>
        <p:spPr>
          <a:xfrm>
            <a:off x="5769818" y="2295400"/>
            <a:ext cx="932697" cy="4634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43" tIns="34271" rIns="68543" bIns="3427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700" b="1" i="0" u="none" strike="noStrike" kern="1200" cap="none" spc="0" baseline="0">
                <a:solidFill>
                  <a:srgbClr val="000000"/>
                </a:solidFill>
                <a:uFillTx/>
                <a:latin typeface="Arial Black" pitchFamily="34"/>
                <a:ea typeface="DejaVu Sans"/>
                <a:cs typeface="DejaVu Sans"/>
              </a:rPr>
              <a:t>≥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09F85AB7-7711-49E1-88AA-19D58069394A}"/>
              </a:ext>
            </a:extLst>
          </p:cNvPr>
          <p:cNvSpPr txBox="1"/>
          <p:nvPr/>
        </p:nvSpPr>
        <p:spPr>
          <a:xfrm>
            <a:off x="525853" y="3427152"/>
            <a:ext cx="4677658" cy="535527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781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Если строка 112 расчета + строка 113 расчета </a:t>
            </a:r>
            <a:br>
              <a:rPr lang="ru-RU" sz="16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</a:br>
            <a:r>
              <a:rPr lang="ru-RU" sz="16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&lt; строки 050 приложения 1 к разделу 1 РСВ </a:t>
            </a:r>
          </a:p>
        </p:txBody>
      </p:sp>
      <p:sp>
        <p:nvSpPr>
          <p:cNvPr id="11" name="Стрелка вправо 3">
            <a:extLst>
              <a:ext uri="{FF2B5EF4-FFF2-40B4-BE49-F238E27FC236}">
                <a16:creationId xmlns:a16="http://schemas.microsoft.com/office/drawing/2014/main" id="{9D3D7375-8593-4368-BD04-E0F9071F27C2}"/>
              </a:ext>
            </a:extLst>
          </p:cNvPr>
          <p:cNvSpPr/>
          <p:nvPr/>
        </p:nvSpPr>
        <p:spPr>
          <a:xfrm>
            <a:off x="5468688" y="3396867"/>
            <a:ext cx="233821" cy="596097"/>
          </a:xfrm>
          <a:custGeom>
            <a:avLst>
              <a:gd name="f0" fmla="val 10800"/>
              <a:gd name="f1" fmla="val 2984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97407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2" name="TextBox 40">
            <a:extLst>
              <a:ext uri="{FF2B5EF4-FFF2-40B4-BE49-F238E27FC236}">
                <a16:creationId xmlns:a16="http://schemas.microsoft.com/office/drawing/2014/main" id="{55FEB173-6EE9-496A-84FD-D5B2066D78EE}"/>
              </a:ext>
            </a:extLst>
          </p:cNvPr>
          <p:cNvSpPr txBox="1"/>
          <p:nvPr/>
        </p:nvSpPr>
        <p:spPr>
          <a:xfrm>
            <a:off x="5967685" y="3427152"/>
            <a:ext cx="2717267" cy="535527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781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Занижена сумма </a:t>
            </a:r>
            <a:br>
              <a:rPr lang="ru-RU" sz="16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</a:br>
            <a:r>
              <a:rPr lang="ru-RU" sz="1600" b="1" i="0" u="none" strike="noStrike" kern="1200" cap="none" spc="-1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налоговой базы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62CF143C-F77A-45EE-8E28-34424DC263CD}"/>
              </a:ext>
            </a:extLst>
          </p:cNvPr>
          <p:cNvSpPr txBox="1"/>
          <p:nvPr/>
        </p:nvSpPr>
        <p:spPr>
          <a:xfrm>
            <a:off x="2886038" y="2251060"/>
            <a:ext cx="30990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700" b="1" i="0" u="none" strike="noStrike" kern="1200" cap="none" spc="0" baseline="0">
                <a:solidFill>
                  <a:srgbClr val="000000"/>
                </a:solidFill>
                <a:uFillTx/>
                <a:latin typeface="Arial Black" pitchFamily="34"/>
                <a:ea typeface="DejaVu Sans"/>
                <a:cs typeface="DejaVu Sans"/>
              </a:rPr>
              <a:t>+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6A41F1BF-7AE6-4BE6-AF47-84B0BC1C3BE9}"/>
              </a:ext>
            </a:extLst>
          </p:cNvPr>
          <p:cNvSpPr txBox="1"/>
          <p:nvPr/>
        </p:nvSpPr>
        <p:spPr>
          <a:xfrm>
            <a:off x="416052" y="1320466"/>
            <a:ext cx="945407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" baseline="0">
                <a:solidFill>
                  <a:srgbClr val="00CC00"/>
                </a:solidFill>
                <a:uFillTx/>
                <a:latin typeface="Bahnschrift SemiBold" pitchFamily="34"/>
                <a:ea typeface="DejaVu Sans"/>
                <a:cs typeface="DejaVu Sans"/>
              </a:rPr>
              <a:t>КС 3.1</a:t>
            </a:r>
          </a:p>
        </p:txBody>
      </p:sp>
      <p:sp>
        <p:nvSpPr>
          <p:cNvPr id="15" name="Знак умножения 4">
            <a:extLst>
              <a:ext uri="{FF2B5EF4-FFF2-40B4-BE49-F238E27FC236}">
                <a16:creationId xmlns:a16="http://schemas.microsoft.com/office/drawing/2014/main" id="{867FA366-FD00-4403-BBE0-ABC1373E6247}"/>
              </a:ext>
            </a:extLst>
          </p:cNvPr>
          <p:cNvSpPr/>
          <p:nvPr/>
        </p:nvSpPr>
        <p:spPr>
          <a:xfrm>
            <a:off x="1321692" y="23975"/>
            <a:ext cx="6425415" cy="57606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5291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C897AE80-2F20-4D05-8320-19B7430AD643}"/>
              </a:ext>
            </a:extLst>
          </p:cNvPr>
          <p:cNvSpPr txBox="1"/>
          <p:nvPr/>
        </p:nvSpPr>
        <p:spPr>
          <a:xfrm>
            <a:off x="500003" y="4416323"/>
            <a:ext cx="8127114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Письмом ФНС России от 30.01.2023 № БС-4-11/1010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@ 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Roboto Condensed" pitchFamily="2"/>
                <a:cs typeface="Calibri" pitchFamily="34"/>
              </a:rPr>
              <a:t>отменены КС 2.2 и 3.1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04E27A6-8DAC-4EBF-9101-857C00EE6396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2CBE88-D3BF-4585-A2D9-1718D4E31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3">
            <a:extLst>
              <a:ext uri="{FF2B5EF4-FFF2-40B4-BE49-F238E27FC236}">
                <a16:creationId xmlns:a16="http://schemas.microsoft.com/office/drawing/2014/main" id="{279383B2-054D-4336-B68E-C44C65885779}"/>
              </a:ext>
            </a:extLst>
          </p:cNvPr>
          <p:cNvSpPr/>
          <p:nvPr/>
        </p:nvSpPr>
        <p:spPr>
          <a:xfrm flipV="1">
            <a:off x="0" y="0"/>
            <a:ext cx="9147474" cy="428606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2F2F2"/>
              </a:gs>
            </a:gsLst>
            <a:path path="circle">
              <a:fillToRect l="100000" t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DejaVu Sans"/>
              <a:cs typeface="Calibri" pitchFamily="34"/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FBB85466-6FFA-4FD9-ABEA-7AA09146C498}"/>
              </a:ext>
            </a:extLst>
          </p:cNvPr>
          <p:cNvSpPr/>
          <p:nvPr/>
        </p:nvSpPr>
        <p:spPr>
          <a:xfrm>
            <a:off x="0" y="-61996"/>
            <a:ext cx="9143277" cy="5525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Варианты </a:t>
            </a:r>
            <a:r>
              <a:rPr lang="ru-RU" sz="18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перерасчета </a:t>
            </a: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Calibri" pitchFamily="34"/>
              </a:rPr>
              <a:t>в расчете по форме 6-НДФЛ</a:t>
            </a:r>
          </a:p>
        </p:txBody>
      </p:sp>
      <p:sp>
        <p:nvSpPr>
          <p:cNvPr id="4" name="CustomShape 6">
            <a:extLst>
              <a:ext uri="{FF2B5EF4-FFF2-40B4-BE49-F238E27FC236}">
                <a16:creationId xmlns:a16="http://schemas.microsoft.com/office/drawing/2014/main" id="{5BD464F2-713C-4575-B08B-DCF987284B67}"/>
              </a:ext>
            </a:extLst>
          </p:cNvPr>
          <p:cNvSpPr/>
          <p:nvPr/>
        </p:nvSpPr>
        <p:spPr>
          <a:xfrm>
            <a:off x="489743" y="505279"/>
            <a:ext cx="5665786" cy="5679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Proxima Nova"/>
                <a:cs typeface="Calibri" pitchFamily="34"/>
              </a:rPr>
              <a:t>«Невиновный» перерасчет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(не связан с ошибкой/человеческим фактором)</a:t>
            </a:r>
          </a:p>
        </p:txBody>
      </p:sp>
      <p:sp>
        <p:nvSpPr>
          <p:cNvPr id="5" name="CustomShape 8">
            <a:extLst>
              <a:ext uri="{FF2B5EF4-FFF2-40B4-BE49-F238E27FC236}">
                <a16:creationId xmlns:a16="http://schemas.microsoft.com/office/drawing/2014/main" id="{7FEAE496-5A47-4CB9-BC4F-BEBDF7CCCF3F}"/>
              </a:ext>
            </a:extLst>
          </p:cNvPr>
          <p:cNvSpPr/>
          <p:nvPr/>
        </p:nvSpPr>
        <p:spPr>
          <a:xfrm>
            <a:off x="727926" y="1342101"/>
            <a:ext cx="4337054" cy="95777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Перерасчет отпускных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Перерасчет заработной платы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Изменение статуса резидента РФ</a:t>
            </a:r>
          </a:p>
        </p:txBody>
      </p:sp>
      <p:sp>
        <p:nvSpPr>
          <p:cNvPr id="6" name="CustomShape 10">
            <a:extLst>
              <a:ext uri="{FF2B5EF4-FFF2-40B4-BE49-F238E27FC236}">
                <a16:creationId xmlns:a16="http://schemas.microsoft.com/office/drawing/2014/main" id="{38C0A923-E60D-401B-989E-5D2F06785C5B}"/>
              </a:ext>
            </a:extLst>
          </p:cNvPr>
          <p:cNvSpPr/>
          <p:nvPr/>
        </p:nvSpPr>
        <p:spPr>
          <a:xfrm>
            <a:off x="195388" y="2376361"/>
            <a:ext cx="3841751" cy="336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Причины:</a:t>
            </a:r>
          </a:p>
        </p:txBody>
      </p:sp>
      <p:sp>
        <p:nvSpPr>
          <p:cNvPr id="7" name="CustomShape 11">
            <a:extLst>
              <a:ext uri="{FF2B5EF4-FFF2-40B4-BE49-F238E27FC236}">
                <a16:creationId xmlns:a16="http://schemas.microsoft.com/office/drawing/2014/main" id="{53EE44B1-7803-4684-8C39-3FC6B08175AD}"/>
              </a:ext>
            </a:extLst>
          </p:cNvPr>
          <p:cNvSpPr/>
          <p:nvPr/>
        </p:nvSpPr>
        <p:spPr>
          <a:xfrm>
            <a:off x="489743" y="2769863"/>
            <a:ext cx="3938229" cy="15399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Предоставление стандартных/имущественных налоговых вычетов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Выплаты за прошлые периоды (квартальная премия, зарплата, выплаченная с опозданием </a:t>
            </a:r>
            <a:b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</a:b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и т.д.)</a:t>
            </a:r>
          </a:p>
        </p:txBody>
      </p:sp>
      <p:sp>
        <p:nvSpPr>
          <p:cNvPr id="8" name="CustomShape 13">
            <a:extLst>
              <a:ext uri="{FF2B5EF4-FFF2-40B4-BE49-F238E27FC236}">
                <a16:creationId xmlns:a16="http://schemas.microsoft.com/office/drawing/2014/main" id="{102D5C1F-51DB-4EAD-9E42-24C7FBB7BF8D}"/>
              </a:ext>
            </a:extLst>
          </p:cNvPr>
          <p:cNvSpPr/>
          <p:nvPr/>
        </p:nvSpPr>
        <p:spPr>
          <a:xfrm>
            <a:off x="0" y="4389394"/>
            <a:ext cx="4590105" cy="5525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CC00"/>
                </a:solidFill>
                <a:uFillTx/>
                <a:latin typeface="Calibri" pitchFamily="34"/>
                <a:ea typeface="DejaVu Sans"/>
                <a:cs typeface="Calibri" pitchFamily="34"/>
              </a:rPr>
              <a:t>Расчет 6-НДФЛ за предыдущий период не уточняется, доходы отражаются в текущем периоде</a:t>
            </a:r>
          </a:p>
        </p:txBody>
      </p:sp>
      <p:sp>
        <p:nvSpPr>
          <p:cNvPr id="9" name="CustomShape 14">
            <a:extLst>
              <a:ext uri="{FF2B5EF4-FFF2-40B4-BE49-F238E27FC236}">
                <a16:creationId xmlns:a16="http://schemas.microsoft.com/office/drawing/2014/main" id="{33E7941D-7631-4D0A-BB1C-941BAAB1E273}"/>
              </a:ext>
            </a:extLst>
          </p:cNvPr>
          <p:cNvSpPr/>
          <p:nvPr/>
        </p:nvSpPr>
        <p:spPr>
          <a:xfrm>
            <a:off x="5110371" y="1330625"/>
            <a:ext cx="3874806" cy="58260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Не исчисление сумм налога с доходов, подлежащих налогообложению</a:t>
            </a:r>
          </a:p>
        </p:txBody>
      </p:sp>
      <p:sp>
        <p:nvSpPr>
          <p:cNvPr id="10" name="CustomShape 15">
            <a:extLst>
              <a:ext uri="{FF2B5EF4-FFF2-40B4-BE49-F238E27FC236}">
                <a16:creationId xmlns:a16="http://schemas.microsoft.com/office/drawing/2014/main" id="{CE1C60E8-D7B9-4149-A87A-7A9FD99EE6A4}"/>
              </a:ext>
            </a:extLst>
          </p:cNvPr>
          <p:cNvSpPr/>
          <p:nvPr/>
        </p:nvSpPr>
        <p:spPr>
          <a:xfrm>
            <a:off x="5106448" y="1827474"/>
            <a:ext cx="3684583" cy="82954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1" u="none" strike="noStrike" kern="1200" cap="none" spc="0" baseline="0">
                <a:solidFill>
                  <a:srgbClr val="7F7F7F"/>
                </a:solidFill>
                <a:uFillTx/>
                <a:latin typeface="Calibri" pitchFamily="34"/>
                <a:ea typeface="Proxima Nova"/>
                <a:cs typeface="Calibri" pitchFamily="34"/>
              </a:rPr>
              <a:t>Например: </a:t>
            </a:r>
            <a:r>
              <a:rPr lang="ru-RU" sz="1600" b="0" i="1" u="none" strike="noStrike" kern="1200" cap="none" spc="0" baseline="0">
                <a:solidFill>
                  <a:srgbClr val="7F7F7F"/>
                </a:solidFill>
                <a:uFillTx/>
                <a:latin typeface="Calibri" pitchFamily="34"/>
                <a:ea typeface="Proxima Nova"/>
                <a:cs typeface="Calibri" pitchFamily="34"/>
              </a:rPr>
              <a:t>доходы в натуральной форме (квартплата, оплата проезда и т.д.)</a:t>
            </a:r>
            <a:endParaRPr lang="ru-RU" sz="1600" b="0" i="0" u="none" strike="noStrike" kern="1200" cap="none" spc="0" baseline="0">
              <a:solidFill>
                <a:srgbClr val="7F7F7F"/>
              </a:solidFill>
              <a:uFillTx/>
              <a:latin typeface="Calibri" pitchFamily="34"/>
              <a:ea typeface="Proxima Nova"/>
              <a:cs typeface="Calibri" pitchFamily="34"/>
            </a:endParaRPr>
          </a:p>
        </p:txBody>
      </p:sp>
      <p:sp>
        <p:nvSpPr>
          <p:cNvPr id="11" name="CustomShape 18">
            <a:extLst>
              <a:ext uri="{FF2B5EF4-FFF2-40B4-BE49-F238E27FC236}">
                <a16:creationId xmlns:a16="http://schemas.microsoft.com/office/drawing/2014/main" id="{E860774B-7AD3-48FB-A6EF-9D2F0C549294}"/>
              </a:ext>
            </a:extLst>
          </p:cNvPr>
          <p:cNvSpPr/>
          <p:nvPr/>
        </p:nvSpPr>
        <p:spPr>
          <a:xfrm>
            <a:off x="5193947" y="530754"/>
            <a:ext cx="3950052" cy="5679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Proxima Nova"/>
                <a:cs typeface="Calibri" pitchFamily="34"/>
              </a:rPr>
              <a:t>«Виновный» перерасчет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(ошибки/человеческий фактор)</a:t>
            </a:r>
          </a:p>
        </p:txBody>
      </p:sp>
      <p:sp>
        <p:nvSpPr>
          <p:cNvPr id="12" name="CustomShape 19">
            <a:extLst>
              <a:ext uri="{FF2B5EF4-FFF2-40B4-BE49-F238E27FC236}">
                <a16:creationId xmlns:a16="http://schemas.microsoft.com/office/drawing/2014/main" id="{F4AEBBB5-D6D8-4DCB-A4DF-937F5CB99C6A}"/>
              </a:ext>
            </a:extLst>
          </p:cNvPr>
          <p:cNvSpPr/>
          <p:nvPr/>
        </p:nvSpPr>
        <p:spPr>
          <a:xfrm>
            <a:off x="4909578" y="4407965"/>
            <a:ext cx="3910010" cy="5525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Требуется представление уточненного расчета 6-НДФЛ за период</a:t>
            </a:r>
          </a:p>
        </p:txBody>
      </p:sp>
      <p:sp>
        <p:nvSpPr>
          <p:cNvPr id="13" name="CustomShape 20">
            <a:extLst>
              <a:ext uri="{FF2B5EF4-FFF2-40B4-BE49-F238E27FC236}">
                <a16:creationId xmlns:a16="http://schemas.microsoft.com/office/drawing/2014/main" id="{F01BD5A8-B528-49A5-A843-7018FEC204A4}"/>
              </a:ext>
            </a:extLst>
          </p:cNvPr>
          <p:cNvSpPr/>
          <p:nvPr/>
        </p:nvSpPr>
        <p:spPr>
          <a:xfrm>
            <a:off x="8732958" y="5156073"/>
            <a:ext cx="539752" cy="36512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4" name="TextBox 38">
            <a:extLst>
              <a:ext uri="{FF2B5EF4-FFF2-40B4-BE49-F238E27FC236}">
                <a16:creationId xmlns:a16="http://schemas.microsoft.com/office/drawing/2014/main" id="{C80684D9-BD99-4A0B-90B1-D459B0E31F55}"/>
              </a:ext>
            </a:extLst>
          </p:cNvPr>
          <p:cNvSpPr txBox="1"/>
          <p:nvPr/>
        </p:nvSpPr>
        <p:spPr>
          <a:xfrm>
            <a:off x="78876" y="444562"/>
            <a:ext cx="954084" cy="7080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FF5500"/>
                </a:solidFill>
                <a:uFillTx/>
                <a:latin typeface="Calibri" pitchFamily="34"/>
                <a:ea typeface="Proxima Nova"/>
                <a:cs typeface="Calibri" pitchFamily="34"/>
              </a:rPr>
              <a:t>1</a:t>
            </a:r>
          </a:p>
        </p:txBody>
      </p:sp>
      <p:sp>
        <p:nvSpPr>
          <p:cNvPr id="15" name="TextBox 39">
            <a:extLst>
              <a:ext uri="{FF2B5EF4-FFF2-40B4-BE49-F238E27FC236}">
                <a16:creationId xmlns:a16="http://schemas.microsoft.com/office/drawing/2014/main" id="{B5A096C7-8633-496F-A555-D60DD2E3E37F}"/>
              </a:ext>
            </a:extLst>
          </p:cNvPr>
          <p:cNvSpPr txBox="1"/>
          <p:nvPr/>
        </p:nvSpPr>
        <p:spPr>
          <a:xfrm>
            <a:off x="4719949" y="454200"/>
            <a:ext cx="715966" cy="7080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FF5500"/>
                </a:solidFill>
                <a:uFillTx/>
                <a:latin typeface="Calibri" pitchFamily="34"/>
                <a:ea typeface="Proxima Nova"/>
                <a:cs typeface="Calibri" pitchFamily="34"/>
              </a:rPr>
              <a:t>2</a:t>
            </a:r>
          </a:p>
        </p:txBody>
      </p:sp>
      <p:cxnSp>
        <p:nvCxnSpPr>
          <p:cNvPr id="16" name="Прямая соединительная линия 4">
            <a:extLst>
              <a:ext uri="{FF2B5EF4-FFF2-40B4-BE49-F238E27FC236}">
                <a16:creationId xmlns:a16="http://schemas.microsoft.com/office/drawing/2014/main" id="{BF66AB50-15BE-4BB7-8C7A-F7E8D7605E85}"/>
              </a:ext>
            </a:extLst>
          </p:cNvPr>
          <p:cNvCxnSpPr/>
          <p:nvPr/>
        </p:nvCxnSpPr>
        <p:spPr>
          <a:xfrm>
            <a:off x="4590105" y="552599"/>
            <a:ext cx="356" cy="4457416"/>
          </a:xfrm>
          <a:prstGeom prst="straightConnector1">
            <a:avLst/>
          </a:prstGeom>
          <a:noFill/>
          <a:ln w="38103" cap="flat">
            <a:solidFill>
              <a:srgbClr val="A5A5A5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17" name="CustomShape 14">
            <a:extLst>
              <a:ext uri="{FF2B5EF4-FFF2-40B4-BE49-F238E27FC236}">
                <a16:creationId xmlns:a16="http://schemas.microsoft.com/office/drawing/2014/main" id="{1DA6029A-1762-4011-B9A4-C9E633C0BFD3}"/>
              </a:ext>
            </a:extLst>
          </p:cNvPr>
          <p:cNvSpPr/>
          <p:nvPr/>
        </p:nvSpPr>
        <p:spPr>
          <a:xfrm>
            <a:off x="5158989" y="2901162"/>
            <a:ext cx="3874806" cy="33710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Proxima Nova"/>
                <a:cs typeface="Calibri" pitchFamily="34"/>
              </a:rPr>
              <a:t>Арифметические ошибки бухгалтера</a:t>
            </a:r>
          </a:p>
        </p:txBody>
      </p:sp>
      <p:cxnSp>
        <p:nvCxnSpPr>
          <p:cNvPr id="18" name="Прямая соединительная линия 2">
            <a:extLst>
              <a:ext uri="{FF2B5EF4-FFF2-40B4-BE49-F238E27FC236}">
                <a16:creationId xmlns:a16="http://schemas.microsoft.com/office/drawing/2014/main" id="{A2B3818C-DA18-4337-B68A-E12EA62DF4AC}"/>
              </a:ext>
            </a:extLst>
          </p:cNvPr>
          <p:cNvCxnSpPr/>
          <p:nvPr/>
        </p:nvCxnSpPr>
        <p:spPr>
          <a:xfrm>
            <a:off x="195388" y="1171931"/>
            <a:ext cx="8841105" cy="0"/>
          </a:xfrm>
          <a:prstGeom prst="straightConnector1">
            <a:avLst/>
          </a:prstGeom>
          <a:noFill/>
          <a:ln w="38103" cap="flat">
            <a:solidFill>
              <a:srgbClr val="A5A5A5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19" name="Прямая соединительная линия 56">
            <a:extLst>
              <a:ext uri="{FF2B5EF4-FFF2-40B4-BE49-F238E27FC236}">
                <a16:creationId xmlns:a16="http://schemas.microsoft.com/office/drawing/2014/main" id="{7A5B5353-606D-404A-9E85-27E423129DAF}"/>
              </a:ext>
            </a:extLst>
          </p:cNvPr>
          <p:cNvCxnSpPr/>
          <p:nvPr/>
        </p:nvCxnSpPr>
        <p:spPr>
          <a:xfrm>
            <a:off x="109298" y="4319735"/>
            <a:ext cx="8841114" cy="0"/>
          </a:xfrm>
          <a:prstGeom prst="straightConnector1">
            <a:avLst/>
          </a:prstGeom>
          <a:noFill/>
          <a:ln w="38103" cap="flat">
            <a:solidFill>
              <a:srgbClr val="A5A5A5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20" name="Graphic 2">
            <a:extLst>
              <a:ext uri="{FF2B5EF4-FFF2-40B4-BE49-F238E27FC236}">
                <a16:creationId xmlns:a16="http://schemas.microsoft.com/office/drawing/2014/main" id="{F266AC2C-B255-43E9-B4E3-9C60A9F59730}"/>
              </a:ext>
            </a:extLst>
          </p:cNvPr>
          <p:cNvSpPr/>
          <p:nvPr/>
        </p:nvSpPr>
        <p:spPr>
          <a:xfrm>
            <a:off x="404777" y="1412784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1" name="Graphic 2">
            <a:extLst>
              <a:ext uri="{FF2B5EF4-FFF2-40B4-BE49-F238E27FC236}">
                <a16:creationId xmlns:a16="http://schemas.microsoft.com/office/drawing/2014/main" id="{BE94CBBF-13E1-427D-B292-31A5AF4B4A3F}"/>
              </a:ext>
            </a:extLst>
          </p:cNvPr>
          <p:cNvSpPr/>
          <p:nvPr/>
        </p:nvSpPr>
        <p:spPr>
          <a:xfrm>
            <a:off x="404777" y="1732056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2" name="Graphic 2">
            <a:extLst>
              <a:ext uri="{FF2B5EF4-FFF2-40B4-BE49-F238E27FC236}">
                <a16:creationId xmlns:a16="http://schemas.microsoft.com/office/drawing/2014/main" id="{AE1C931B-171E-4F13-B9DC-84EF2F7F7C28}"/>
              </a:ext>
            </a:extLst>
          </p:cNvPr>
          <p:cNvSpPr/>
          <p:nvPr/>
        </p:nvSpPr>
        <p:spPr>
          <a:xfrm>
            <a:off x="404777" y="2043473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3" name="Graphic 2">
            <a:extLst>
              <a:ext uri="{FF2B5EF4-FFF2-40B4-BE49-F238E27FC236}">
                <a16:creationId xmlns:a16="http://schemas.microsoft.com/office/drawing/2014/main" id="{4C5752E4-6AC6-4DF1-9F86-F57F1A1CE615}"/>
              </a:ext>
            </a:extLst>
          </p:cNvPr>
          <p:cNvSpPr/>
          <p:nvPr/>
        </p:nvSpPr>
        <p:spPr>
          <a:xfrm>
            <a:off x="291529" y="2835234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4" name="Graphic 2">
            <a:extLst>
              <a:ext uri="{FF2B5EF4-FFF2-40B4-BE49-F238E27FC236}">
                <a16:creationId xmlns:a16="http://schemas.microsoft.com/office/drawing/2014/main" id="{A0DDB384-B355-413C-967D-3C874070660E}"/>
              </a:ext>
            </a:extLst>
          </p:cNvPr>
          <p:cNvSpPr/>
          <p:nvPr/>
        </p:nvSpPr>
        <p:spPr>
          <a:xfrm>
            <a:off x="291529" y="3626793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5" name="Graphic 2">
            <a:extLst>
              <a:ext uri="{FF2B5EF4-FFF2-40B4-BE49-F238E27FC236}">
                <a16:creationId xmlns:a16="http://schemas.microsoft.com/office/drawing/2014/main" id="{D1AAF4EC-B0DA-47C7-92B2-274807164AF3}"/>
              </a:ext>
            </a:extLst>
          </p:cNvPr>
          <p:cNvSpPr/>
          <p:nvPr/>
        </p:nvSpPr>
        <p:spPr>
          <a:xfrm>
            <a:off x="4820597" y="1412784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6" name="Graphic 2">
            <a:extLst>
              <a:ext uri="{FF2B5EF4-FFF2-40B4-BE49-F238E27FC236}">
                <a16:creationId xmlns:a16="http://schemas.microsoft.com/office/drawing/2014/main" id="{64CF366F-F7BE-4A4B-B39C-0B023BD68D56}"/>
              </a:ext>
            </a:extLst>
          </p:cNvPr>
          <p:cNvSpPr/>
          <p:nvPr/>
        </p:nvSpPr>
        <p:spPr>
          <a:xfrm>
            <a:off x="4820597" y="2966176"/>
            <a:ext cx="198214" cy="198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"/>
              <a:gd name="f61" fmla="*/ f55 1 21600"/>
              <a:gd name="f62" fmla="*/ f56 1 f2"/>
              <a:gd name="f63" fmla="*/ f57 1 f2"/>
              <a:gd name="f64" fmla="*/ f58 1 f2"/>
              <a:gd name="f65" fmla="*/ f59 1 f2"/>
              <a:gd name="f66" fmla="*/ f60 1 f61"/>
              <a:gd name="f67" fmla="*/ 0 1 f61"/>
              <a:gd name="f68" fmla="*/ f6 1 f61"/>
              <a:gd name="f69" fmla="+- f62 0 f1"/>
              <a:gd name="f70" fmla="+- f63 0 f1"/>
              <a:gd name="f71" fmla="+- f64 0 f1"/>
              <a:gd name="f72" fmla="+- f65 0 f1"/>
              <a:gd name="f73" fmla="*/ f67 f53 1"/>
              <a:gd name="f74" fmla="*/ f68 f53 1"/>
              <a:gd name="f75" fmla="*/ f68 f54 1"/>
              <a:gd name="f76" fmla="*/ f67 f54 1"/>
              <a:gd name="f77" fmla="*/ f66 f53 1"/>
              <a:gd name="f78" fmla="*/ f6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77" y="f78"/>
              </a:cxn>
              <a:cxn ang="f70">
                <a:pos x="f77" y="f78"/>
              </a:cxn>
              <a:cxn ang="f71">
                <a:pos x="f77" y="f78"/>
              </a:cxn>
              <a:cxn ang="f72">
                <a:pos x="f77" y="f78"/>
              </a:cxn>
            </a:cxnLst>
            <a:rect l="f73" t="f76" r="f74" b="f75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B176BB75-0E84-4783-BC10-56034FBBEF8A}"/>
              </a:ext>
            </a:extLst>
          </p:cNvPr>
          <p:cNvSpPr txBox="1"/>
          <p:nvPr/>
        </p:nvSpPr>
        <p:spPr>
          <a:xfrm>
            <a:off x="0" y="606100"/>
            <a:ext cx="91440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203864"/>
                </a:solidFill>
                <a:uFillTx/>
                <a:latin typeface="Bahnschrift SemiBold" pitchFamily="34"/>
                <a:ea typeface="DejaVu Sans"/>
                <a:cs typeface="DejaVu Sans"/>
              </a:rPr>
              <a:t>Новая форма расчета по форме 6-НДФЛ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11BFC462-69A1-4EF3-A5F4-180138D58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48" y="852851"/>
            <a:ext cx="1865897" cy="2632356"/>
          </a:xfrm>
          <a:prstGeom prst="rect">
            <a:avLst/>
          </a:prstGeom>
          <a:noFill/>
          <a:ln w="9528" cap="flat">
            <a:solidFill>
              <a:srgbClr val="FF3300"/>
            </a:solidFill>
            <a:prstDash val="solid"/>
            <a:miter/>
          </a:ln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4A8AF471-0B87-49A3-93C7-6B3B83DF8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842" y="1216600"/>
            <a:ext cx="1876531" cy="2632356"/>
          </a:xfrm>
          <a:prstGeom prst="rect">
            <a:avLst/>
          </a:prstGeom>
          <a:noFill/>
          <a:ln w="9528" cap="flat">
            <a:solidFill>
              <a:srgbClr val="FF3300"/>
            </a:solidFill>
            <a:prstDash val="solid"/>
            <a:miter/>
          </a:ln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D8940A3E-A71D-4F8F-B5D0-293CB1D42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570" y="1580348"/>
            <a:ext cx="1853241" cy="2632356"/>
          </a:xfrm>
          <a:prstGeom prst="rect">
            <a:avLst/>
          </a:prstGeom>
          <a:noFill/>
          <a:ln w="9528" cap="flat">
            <a:solidFill>
              <a:srgbClr val="FF3300"/>
            </a:solidFill>
            <a:prstDash val="solid"/>
            <a:miter/>
          </a:ln>
        </p:spPr>
      </p:pic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D05E88A0-D779-4ACC-993B-63DFEF01D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773" y="1934029"/>
            <a:ext cx="1877766" cy="2632356"/>
          </a:xfrm>
          <a:prstGeom prst="rect">
            <a:avLst/>
          </a:prstGeom>
          <a:noFill/>
          <a:ln w="9528" cap="flat">
            <a:solidFill>
              <a:srgbClr val="FF3300"/>
            </a:solidFill>
            <a:prstDash val="solid"/>
            <a:miter/>
          </a:ln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E12CB2F-222F-42BE-8791-CF322A2A3DFD}"/>
              </a:ext>
            </a:extLst>
          </p:cNvPr>
          <p:cNvSpPr txBox="1"/>
          <p:nvPr/>
        </p:nvSpPr>
        <p:spPr>
          <a:xfrm>
            <a:off x="-2170200" y="4229456"/>
            <a:ext cx="9144000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0" i="0" u="none" strike="noStrike" kern="1200" cap="none" spc="0" baseline="0">
              <a:solidFill>
                <a:srgbClr val="F97407"/>
              </a:solidFill>
              <a:uFillTx/>
              <a:latin typeface="Bahnschrift SemiBold" pitchFamily="34"/>
              <a:ea typeface="DejaVu Sans"/>
              <a:cs typeface="DejaVu Sans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F97407"/>
                </a:solidFill>
                <a:uFillTx/>
                <a:latin typeface="Bahnschrift SemiBold" pitchFamily="34"/>
                <a:ea typeface="DejaVu Sans"/>
                <a:cs typeface="DejaVu Sans"/>
              </a:rPr>
              <a:t> Приказ ФНС от 19.09.2023 № ЕД-7-11/649</a:t>
            </a:r>
            <a:r>
              <a:rPr lang="en-US" sz="1600" b="0" i="0" u="none" strike="noStrike" kern="1200" cap="none" spc="0" baseline="0">
                <a:solidFill>
                  <a:srgbClr val="F97407"/>
                </a:solidFill>
                <a:uFillTx/>
                <a:latin typeface="Bahnschrift SemiBold" pitchFamily="34"/>
                <a:ea typeface="DejaVu Sans"/>
                <a:cs typeface="DejaVu Sans"/>
              </a:rPr>
              <a:t>@</a:t>
            </a:r>
            <a:r>
              <a:rPr lang="ru-RU" sz="1600" b="0" i="0" u="none" strike="noStrike" kern="1200" cap="none" spc="0" baseline="0">
                <a:solidFill>
                  <a:srgbClr val="F97407"/>
                </a:solidFill>
                <a:uFillTx/>
                <a:latin typeface="Bahnschrift SemiBold" pitchFamily="34"/>
                <a:ea typeface="DejaVu Sans"/>
                <a:cs typeface="DejaVu Sans"/>
              </a:rPr>
              <a:t>)</a:t>
            </a:r>
          </a:p>
        </p:txBody>
      </p:sp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B93A2B43-08CB-41CE-8CFE-E17F1B7C1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9211" y="2329516"/>
            <a:ext cx="1906286" cy="2675854"/>
          </a:xfrm>
          <a:prstGeom prst="rect">
            <a:avLst/>
          </a:prstGeom>
          <a:noFill/>
          <a:ln w="9528" cap="flat">
            <a:solidFill>
              <a:srgbClr val="FF3300"/>
            </a:solidFill>
            <a:prstDash val="solid"/>
            <a:miter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EEF843-8040-4AD2-9219-F5D28CFA7FA4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2CA89F-BE8E-45FA-859E-C8AB3E4EEC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A5DD6515-C010-473A-AB13-A75440E951E7}"/>
              </a:ext>
            </a:extLst>
          </p:cNvPr>
          <p:cNvSpPr txBox="1"/>
          <p:nvPr/>
        </p:nvSpPr>
        <p:spPr>
          <a:xfrm>
            <a:off x="0" y="0"/>
            <a:ext cx="91440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203864"/>
                </a:solidFill>
                <a:uFillTx/>
                <a:latin typeface="Bahnschrift SemiBold" pitchFamily="34"/>
                <a:ea typeface="DejaVu Sans"/>
                <a:cs typeface="DejaVu Sans"/>
              </a:rPr>
              <a:t>Основные изменения формы расчета по форме 6-НДФЛ (с 01.01.2024)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2D253FB5-D29F-4BBC-9638-9056A1EC8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4" y="369335"/>
            <a:ext cx="3168350" cy="4500338"/>
          </a:xfrm>
          <a:prstGeom prst="rect">
            <a:avLst/>
          </a:prstGeom>
          <a:noFill/>
          <a:ln w="9528" cap="flat">
            <a:solidFill>
              <a:srgbClr val="FF3300"/>
            </a:solidFill>
            <a:prstDash val="solid"/>
            <a:miter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1E365714-C465-4A02-9F5F-A3841FA738D2}"/>
              </a:ext>
            </a:extLst>
          </p:cNvPr>
          <p:cNvSpPr txBox="1"/>
          <p:nvPr/>
        </p:nvSpPr>
        <p:spPr>
          <a:xfrm>
            <a:off x="3685955" y="349255"/>
            <a:ext cx="5458044" cy="25468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0" i="0" u="none" strike="noStrike" kern="1200" cap="none" spc="0" baseline="0">
                <a:solidFill>
                  <a:srgbClr val="F97407"/>
                </a:solidFill>
                <a:uFillTx/>
                <a:latin typeface="Bahnschrift SemiBold" pitchFamily="34"/>
                <a:ea typeface="DejaVu Sans"/>
                <a:cs typeface="DejaVu Sans"/>
              </a:rPr>
              <a:t>Раздел 2 расчета 6-НДФЛ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1" i="0" u="none" strike="noStrike" kern="1200" cap="none" spc="0" baseline="0">
                <a:solidFill>
                  <a:srgbClr val="000000"/>
                </a:solidFill>
                <a:uFillTx/>
                <a:latin typeface="Bahnschrift SemiBold" pitchFamily="34"/>
                <a:ea typeface="DejaVu Sans"/>
                <a:cs typeface="Arial" pitchFamily="34"/>
              </a:rPr>
              <a:t>• Уточнены формулировки показателей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1" i="0" u="none" strike="noStrike" kern="1200" cap="none" spc="0" baseline="0">
                <a:solidFill>
                  <a:srgbClr val="000000"/>
                </a:solidFill>
                <a:uFillTx/>
                <a:latin typeface="Bahnschrift SemiBold" pitchFamily="34"/>
                <a:ea typeface="DejaVu Sans"/>
                <a:cs typeface="Arial" pitchFamily="34"/>
              </a:rPr>
              <a:t>• Уменьшен перечень отдельно выделенных видов доходов </a:t>
            </a:r>
            <a:r>
              <a:rPr lang="ru-RU" sz="1100" b="0" i="1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DejaVu Sans"/>
                <a:cs typeface="Arial" pitchFamily="34"/>
              </a:rPr>
              <a:t>(теперь отражается отдельно только доход, полученный высококвалифи-цированными специалистами по трудовым договорам и договорам ГПХ)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1" i="0" u="none" strike="noStrike" kern="1200" cap="none" spc="0" baseline="0">
                <a:solidFill>
                  <a:srgbClr val="000000"/>
                </a:solidFill>
                <a:uFillTx/>
                <a:latin typeface="Bahnschrift SemiBold" pitchFamily="34"/>
                <a:ea typeface="DejaVu Sans"/>
                <a:cs typeface="Arial" pitchFamily="34"/>
              </a:rPr>
              <a:t>• </a:t>
            </a:r>
            <a:r>
              <a:rPr lang="ru-RU" sz="1200" b="1" i="0" u="none" strike="noStrike" kern="1200" cap="none" spc="0" baseline="0">
                <a:solidFill>
                  <a:srgbClr val="2E75B6"/>
                </a:solidFill>
                <a:uFillTx/>
                <a:latin typeface="Bahnschrift SemiBold" pitchFamily="34"/>
                <a:ea typeface="DejaVu Sans"/>
                <a:cs typeface="Arial" pitchFamily="34"/>
              </a:rPr>
              <a:t>!!! Прямая корреляция Разделов 2 и Раздела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1" i="0" u="none" strike="noStrike" kern="1200" cap="none" spc="0" baseline="0">
                <a:solidFill>
                  <a:srgbClr val="2E75B6"/>
                </a:solidFill>
                <a:uFillTx/>
                <a:latin typeface="Bahnschrift SemiBold" pitchFamily="34"/>
                <a:ea typeface="DejaVu Sans"/>
                <a:cs typeface="Arial" pitchFamily="34"/>
              </a:rPr>
              <a:t>			</a:t>
            </a: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Bahnschrift SemiBold" pitchFamily="34"/>
                <a:ea typeface="DejaVu Sans"/>
                <a:cs typeface="Arial" pitchFamily="34"/>
              </a:rPr>
              <a:t>Справка о доходах и суммах</a:t>
            </a:r>
            <a:b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Bahnschrift SemiBold" pitchFamily="34"/>
                <a:ea typeface="DejaVu Sans"/>
                <a:cs typeface="Arial" pitchFamily="34"/>
              </a:rPr>
            </a:br>
            <a:r>
              <a:rPr lang="ru-RU" sz="1300" b="1" i="0" u="none" strike="noStrike" kern="1200" cap="none" spc="0" baseline="0">
                <a:solidFill>
                  <a:srgbClr val="F97407"/>
                </a:solidFill>
                <a:uFillTx/>
                <a:latin typeface="Bahnschrift SemiBold" pitchFamily="34"/>
                <a:ea typeface="DejaVu Sans"/>
                <a:cs typeface="Arial" pitchFamily="34"/>
              </a:rPr>
              <a:t>			налога физического лица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1" i="0" u="none" strike="noStrike" kern="1200" cap="none" spc="0" baseline="0">
                <a:solidFill>
                  <a:srgbClr val="F97407"/>
                </a:solidFill>
                <a:uFillTx/>
                <a:latin typeface="Bahnschrift SemiBold" pitchFamily="34"/>
                <a:ea typeface="DejaVu Sans"/>
                <a:cs typeface="Arial" pitchFamily="34"/>
              </a:rPr>
              <a:t>			</a:t>
            </a:r>
            <a:r>
              <a:rPr lang="ru-RU" sz="1100" b="1" i="0" u="none" strike="noStrike" kern="1200" cap="none" spc="0" baseline="0">
                <a:solidFill>
                  <a:srgbClr val="000000"/>
                </a:solidFill>
                <a:uFillTx/>
                <a:latin typeface="Bahnschrift SemiBold" pitchFamily="34"/>
                <a:ea typeface="DejaVu Sans"/>
                <a:cs typeface="Arial" pitchFamily="34"/>
              </a:rPr>
              <a:t>Исключен показатель </a:t>
            </a:r>
            <a:br>
              <a:rPr lang="ru-RU" sz="1100" b="1" i="0" u="none" strike="noStrike" kern="1200" cap="none" spc="0" baseline="0">
                <a:solidFill>
                  <a:srgbClr val="000000"/>
                </a:solidFill>
                <a:uFillTx/>
                <a:latin typeface="Bahnschrift SemiBold" pitchFamily="34"/>
                <a:ea typeface="DejaVu Sans"/>
                <a:cs typeface="Arial" pitchFamily="34"/>
              </a:rPr>
            </a:br>
            <a:r>
              <a:rPr lang="ru-RU" sz="1100" b="1" i="0" u="none" strike="noStrike" kern="1200" cap="none" spc="0" baseline="0">
                <a:solidFill>
                  <a:srgbClr val="000000"/>
                </a:solidFill>
                <a:uFillTx/>
                <a:latin typeface="Bahnschrift SemiBold" pitchFamily="34"/>
                <a:ea typeface="DejaVu Sans"/>
                <a:cs typeface="Arial" pitchFamily="34"/>
              </a:rPr>
              <a:t>			«Сумма налога перечисленная»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1" i="0" u="none" strike="noStrike" kern="1200" cap="none" spc="0" baseline="0">
              <a:solidFill>
                <a:srgbClr val="000000"/>
              </a:solidFill>
              <a:uFillTx/>
              <a:latin typeface="Bahnschrift SemiBold" pitchFamily="34"/>
              <a:ea typeface="DejaVu San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1" i="0" u="none" strike="noStrike" kern="1200" cap="none" spc="0" baseline="0">
              <a:solidFill>
                <a:srgbClr val="000000"/>
              </a:solidFill>
              <a:uFillTx/>
              <a:latin typeface="Bahnschrift SemiBold" pitchFamily="34"/>
              <a:ea typeface="DejaVu San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1" i="0" u="none" strike="noStrike" kern="1200" cap="none" spc="0" baseline="0">
              <a:solidFill>
                <a:srgbClr val="000000"/>
              </a:solidFill>
              <a:uFillTx/>
              <a:latin typeface="Bahnschrift SemiBold" pitchFamily="34"/>
              <a:ea typeface="DejaVu Sans"/>
              <a:cs typeface="Arial" pitchFamily="34"/>
            </a:endParaRPr>
          </a:p>
        </p:txBody>
      </p:sp>
      <p:pic>
        <p:nvPicPr>
          <p:cNvPr id="5" name="Рисунок 9">
            <a:extLst>
              <a:ext uri="{FF2B5EF4-FFF2-40B4-BE49-F238E27FC236}">
                <a16:creationId xmlns:a16="http://schemas.microsoft.com/office/drawing/2014/main" id="{F7D84697-02B8-42D0-B1BF-7783D20E3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4" y="2067696"/>
            <a:ext cx="1944215" cy="2727307"/>
          </a:xfrm>
          <a:prstGeom prst="rect">
            <a:avLst/>
          </a:prstGeom>
          <a:noFill/>
          <a:ln w="9528" cap="flat">
            <a:solidFill>
              <a:srgbClr val="FF3300"/>
            </a:solidFill>
            <a:prstDash val="solid"/>
            <a:miter/>
          </a:ln>
        </p:spPr>
      </p:pic>
      <p:sp>
        <p:nvSpPr>
          <p:cNvPr id="6" name="Овал 10">
            <a:extLst>
              <a:ext uri="{FF2B5EF4-FFF2-40B4-BE49-F238E27FC236}">
                <a16:creationId xmlns:a16="http://schemas.microsoft.com/office/drawing/2014/main" id="{06623069-0217-4463-9F88-0C436BF1A14F}"/>
              </a:ext>
            </a:extLst>
          </p:cNvPr>
          <p:cNvSpPr/>
          <p:nvPr/>
        </p:nvSpPr>
        <p:spPr>
          <a:xfrm>
            <a:off x="611559" y="738661"/>
            <a:ext cx="357548" cy="10539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25402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cxnSp>
        <p:nvCxnSpPr>
          <p:cNvPr id="7" name="Прямая со стрелкой 12">
            <a:extLst>
              <a:ext uri="{FF2B5EF4-FFF2-40B4-BE49-F238E27FC236}">
                <a16:creationId xmlns:a16="http://schemas.microsoft.com/office/drawing/2014/main" id="{F4F42475-FB4E-43AA-B6B5-159E0DC7CC36}"/>
              </a:ext>
            </a:extLst>
          </p:cNvPr>
          <p:cNvCxnSpPr/>
          <p:nvPr/>
        </p:nvCxnSpPr>
        <p:spPr>
          <a:xfrm flipV="1">
            <a:off x="2964210" y="2499741"/>
            <a:ext cx="2291861" cy="443456"/>
          </a:xfrm>
          <a:prstGeom prst="straightConnector1">
            <a:avLst/>
          </a:prstGeom>
          <a:noFill/>
          <a:ln w="12701" cap="flat">
            <a:solidFill>
              <a:srgbClr val="5698D3"/>
            </a:solidFill>
            <a:prstDash val="solid"/>
            <a:miter/>
            <a:tailEnd type="arrow"/>
          </a:ln>
        </p:spPr>
      </p:cxnSp>
      <p:sp>
        <p:nvSpPr>
          <p:cNvPr id="8" name="Правая круглая скобка 24">
            <a:extLst>
              <a:ext uri="{FF2B5EF4-FFF2-40B4-BE49-F238E27FC236}">
                <a16:creationId xmlns:a16="http://schemas.microsoft.com/office/drawing/2014/main" id="{7412C8F7-3DFC-42C5-9117-6D506DF6A8B5}"/>
              </a:ext>
            </a:extLst>
          </p:cNvPr>
          <p:cNvSpPr/>
          <p:nvPr/>
        </p:nvSpPr>
        <p:spPr>
          <a:xfrm>
            <a:off x="3020043" y="3107314"/>
            <a:ext cx="72009" cy="50405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8333"/>
              <a:gd name="f10" fmla="+- 0 0 -180"/>
              <a:gd name="f11" fmla="+- 0 0 -360"/>
              <a:gd name="f12" fmla="+- 0 0 -270"/>
              <a:gd name="f13" fmla="abs f4"/>
              <a:gd name="f14" fmla="abs f5"/>
              <a:gd name="f15" fmla="abs f6"/>
              <a:gd name="f16" fmla="+- 2700000 f1 0"/>
              <a:gd name="f17" fmla="*/ f10 f0 1"/>
              <a:gd name="f18" fmla="*/ f11 f0 1"/>
              <a:gd name="f19" fmla="*/ f12 f0 1"/>
              <a:gd name="f20" fmla="?: f13 f4 1"/>
              <a:gd name="f21" fmla="?: f14 f5 1"/>
              <a:gd name="f22" fmla="?: f15 f6 1"/>
              <a:gd name="f23" fmla="+- f16 0 f1"/>
              <a:gd name="f24" fmla="*/ f17 1 f3"/>
              <a:gd name="f25" fmla="*/ f18 1 f3"/>
              <a:gd name="f26" fmla="*/ f19 1 f3"/>
              <a:gd name="f27" fmla="*/ f20 1 21600"/>
              <a:gd name="f28" fmla="*/ f21 1 21600"/>
              <a:gd name="f29" fmla="*/ 21600 f20 1"/>
              <a:gd name="f30" fmla="*/ 21600 f21 1"/>
              <a:gd name="f31" fmla="+- f23 f1 0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*/ f31 f8 1"/>
              <a:gd name="f39" fmla="val f36"/>
              <a:gd name="f40" fmla="val f37"/>
              <a:gd name="f41" fmla="*/ f38 1 f0"/>
              <a:gd name="f42" fmla="*/ f7 f35 1"/>
              <a:gd name="f43" fmla="+- f40 0 f7"/>
              <a:gd name="f44" fmla="+- f39 0 f7"/>
              <a:gd name="f45" fmla="+- 0 0 f41"/>
              <a:gd name="f46" fmla="*/ f39 f35 1"/>
              <a:gd name="f47" fmla="*/ f40 f35 1"/>
              <a:gd name="f48" fmla="*/ f43 1 2"/>
              <a:gd name="f49" fmla="min f44 f43"/>
              <a:gd name="f50" fmla="+- 0 0 f45"/>
              <a:gd name="f51" fmla="*/ f44 f35 1"/>
              <a:gd name="f52" fmla="+- f7 f48 0"/>
              <a:gd name="f53" fmla="*/ f49 f9 1"/>
              <a:gd name="f54" fmla="*/ f50 f0 1"/>
              <a:gd name="f55" fmla="*/ f53 1 100000"/>
              <a:gd name="f56" fmla="*/ f54 1 f8"/>
              <a:gd name="f57" fmla="*/ f52 f35 1"/>
              <a:gd name="f58" fmla="+- f40 0 f55"/>
              <a:gd name="f59" fmla="+- f56 0 f1"/>
              <a:gd name="f60" fmla="*/ f55 f35 1"/>
              <a:gd name="f61" fmla="cos 1 f59"/>
              <a:gd name="f62" fmla="sin 1 f59"/>
              <a:gd name="f63" fmla="*/ f58 f35 1"/>
              <a:gd name="f64" fmla="+- 0 0 f61"/>
              <a:gd name="f65" fmla="+- 0 0 f62"/>
              <a:gd name="f66" fmla="+- 0 0 f64"/>
              <a:gd name="f67" fmla="+- 0 0 f65"/>
              <a:gd name="f68" fmla="val f66"/>
              <a:gd name="f69" fmla="val f67"/>
              <a:gd name="f70" fmla="*/ f68 f44 1"/>
              <a:gd name="f71" fmla="*/ f69 f55 1"/>
              <a:gd name="f72" fmla="+- f7 f70 0"/>
              <a:gd name="f73" fmla="+- f55 0 f71"/>
              <a:gd name="f74" fmla="+- f40 f71 0"/>
              <a:gd name="f75" fmla="+- f74 0 f55"/>
              <a:gd name="f76" fmla="*/ f73 f35 1"/>
              <a:gd name="f77" fmla="*/ f72 f35 1"/>
              <a:gd name="f78" fmla="*/ f7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2"/>
              </a:cxn>
              <a:cxn ang="f33">
                <a:pos x="f42" y="f47"/>
              </a:cxn>
              <a:cxn ang="f34">
                <a:pos x="f46" y="f57"/>
              </a:cxn>
            </a:cxnLst>
            <a:rect l="f42" t="f76" r="f77" b="f78"/>
            <a:pathLst>
              <a:path stroke="0">
                <a:moveTo>
                  <a:pt x="f42" y="f42"/>
                </a:moveTo>
                <a:arcTo wR="f51" hR="f60" stAng="f2" swAng="f1"/>
                <a:lnTo>
                  <a:pt x="f46" y="f63"/>
                </a:lnTo>
                <a:arcTo wR="f51" hR="f60" stAng="f7" swAng="f1"/>
                <a:close/>
              </a:path>
              <a:path fill="none">
                <a:moveTo>
                  <a:pt x="f42" y="f42"/>
                </a:moveTo>
                <a:arcTo wR="f51" hR="f60" stAng="f2" swAng="f1"/>
                <a:lnTo>
                  <a:pt x="f46" y="f63"/>
                </a:lnTo>
                <a:arcTo wR="f51" hR="f60" stAng="f7" swAng="f1"/>
              </a:path>
            </a:pathLst>
          </a:custGeom>
          <a:noFill/>
          <a:ln w="19046" cap="flat">
            <a:solidFill>
              <a:srgbClr val="5698D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9" name="Правая круглая скобка 25">
            <a:extLst>
              <a:ext uri="{FF2B5EF4-FFF2-40B4-BE49-F238E27FC236}">
                <a16:creationId xmlns:a16="http://schemas.microsoft.com/office/drawing/2014/main" id="{B022ADF0-F896-4C62-8306-EC4FD5F76AA8}"/>
              </a:ext>
            </a:extLst>
          </p:cNvPr>
          <p:cNvSpPr/>
          <p:nvPr/>
        </p:nvSpPr>
        <p:spPr>
          <a:xfrm>
            <a:off x="3020043" y="4085539"/>
            <a:ext cx="72009" cy="50405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8333"/>
              <a:gd name="f10" fmla="+- 0 0 -180"/>
              <a:gd name="f11" fmla="+- 0 0 -360"/>
              <a:gd name="f12" fmla="+- 0 0 -270"/>
              <a:gd name="f13" fmla="abs f4"/>
              <a:gd name="f14" fmla="abs f5"/>
              <a:gd name="f15" fmla="abs f6"/>
              <a:gd name="f16" fmla="+- 2700000 f1 0"/>
              <a:gd name="f17" fmla="*/ f10 f0 1"/>
              <a:gd name="f18" fmla="*/ f11 f0 1"/>
              <a:gd name="f19" fmla="*/ f12 f0 1"/>
              <a:gd name="f20" fmla="?: f13 f4 1"/>
              <a:gd name="f21" fmla="?: f14 f5 1"/>
              <a:gd name="f22" fmla="?: f15 f6 1"/>
              <a:gd name="f23" fmla="+- f16 0 f1"/>
              <a:gd name="f24" fmla="*/ f17 1 f3"/>
              <a:gd name="f25" fmla="*/ f18 1 f3"/>
              <a:gd name="f26" fmla="*/ f19 1 f3"/>
              <a:gd name="f27" fmla="*/ f20 1 21600"/>
              <a:gd name="f28" fmla="*/ f21 1 21600"/>
              <a:gd name="f29" fmla="*/ 21600 f20 1"/>
              <a:gd name="f30" fmla="*/ 21600 f21 1"/>
              <a:gd name="f31" fmla="+- f23 f1 0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*/ f31 f8 1"/>
              <a:gd name="f39" fmla="val f36"/>
              <a:gd name="f40" fmla="val f37"/>
              <a:gd name="f41" fmla="*/ f38 1 f0"/>
              <a:gd name="f42" fmla="*/ f7 f35 1"/>
              <a:gd name="f43" fmla="+- f40 0 f7"/>
              <a:gd name="f44" fmla="+- f39 0 f7"/>
              <a:gd name="f45" fmla="+- 0 0 f41"/>
              <a:gd name="f46" fmla="*/ f39 f35 1"/>
              <a:gd name="f47" fmla="*/ f40 f35 1"/>
              <a:gd name="f48" fmla="*/ f43 1 2"/>
              <a:gd name="f49" fmla="min f44 f43"/>
              <a:gd name="f50" fmla="+- 0 0 f45"/>
              <a:gd name="f51" fmla="*/ f44 f35 1"/>
              <a:gd name="f52" fmla="+- f7 f48 0"/>
              <a:gd name="f53" fmla="*/ f49 f9 1"/>
              <a:gd name="f54" fmla="*/ f50 f0 1"/>
              <a:gd name="f55" fmla="*/ f53 1 100000"/>
              <a:gd name="f56" fmla="*/ f54 1 f8"/>
              <a:gd name="f57" fmla="*/ f52 f35 1"/>
              <a:gd name="f58" fmla="+- f40 0 f55"/>
              <a:gd name="f59" fmla="+- f56 0 f1"/>
              <a:gd name="f60" fmla="*/ f55 f35 1"/>
              <a:gd name="f61" fmla="cos 1 f59"/>
              <a:gd name="f62" fmla="sin 1 f59"/>
              <a:gd name="f63" fmla="*/ f58 f35 1"/>
              <a:gd name="f64" fmla="+- 0 0 f61"/>
              <a:gd name="f65" fmla="+- 0 0 f62"/>
              <a:gd name="f66" fmla="+- 0 0 f64"/>
              <a:gd name="f67" fmla="+- 0 0 f65"/>
              <a:gd name="f68" fmla="val f66"/>
              <a:gd name="f69" fmla="val f67"/>
              <a:gd name="f70" fmla="*/ f68 f44 1"/>
              <a:gd name="f71" fmla="*/ f69 f55 1"/>
              <a:gd name="f72" fmla="+- f7 f70 0"/>
              <a:gd name="f73" fmla="+- f55 0 f71"/>
              <a:gd name="f74" fmla="+- f40 f71 0"/>
              <a:gd name="f75" fmla="+- f74 0 f55"/>
              <a:gd name="f76" fmla="*/ f73 f35 1"/>
              <a:gd name="f77" fmla="*/ f72 f35 1"/>
              <a:gd name="f78" fmla="*/ f7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2"/>
              </a:cxn>
              <a:cxn ang="f33">
                <a:pos x="f42" y="f47"/>
              </a:cxn>
              <a:cxn ang="f34">
                <a:pos x="f46" y="f57"/>
              </a:cxn>
            </a:cxnLst>
            <a:rect l="f42" t="f76" r="f77" b="f78"/>
            <a:pathLst>
              <a:path stroke="0">
                <a:moveTo>
                  <a:pt x="f42" y="f42"/>
                </a:moveTo>
                <a:arcTo wR="f51" hR="f60" stAng="f2" swAng="f1"/>
                <a:lnTo>
                  <a:pt x="f46" y="f63"/>
                </a:lnTo>
                <a:arcTo wR="f51" hR="f60" stAng="f7" swAng="f1"/>
                <a:close/>
              </a:path>
              <a:path fill="none">
                <a:moveTo>
                  <a:pt x="f42" y="f42"/>
                </a:moveTo>
                <a:arcTo wR="f51" hR="f60" stAng="f2" swAng="f1"/>
                <a:lnTo>
                  <a:pt x="f46" y="f63"/>
                </a:lnTo>
                <a:arcTo wR="f51" hR="f60" stAng="f7" swAng="f1"/>
              </a:path>
            </a:pathLst>
          </a:custGeom>
          <a:noFill/>
          <a:ln w="19046" cap="flat">
            <a:solidFill>
              <a:srgbClr val="5698D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cxnSp>
        <p:nvCxnSpPr>
          <p:cNvPr id="10" name="Прямая со стрелкой 26">
            <a:extLst>
              <a:ext uri="{FF2B5EF4-FFF2-40B4-BE49-F238E27FC236}">
                <a16:creationId xmlns:a16="http://schemas.microsoft.com/office/drawing/2014/main" id="{F68A019C-3A6C-4950-ADC7-BECBB1AEB2C4}"/>
              </a:ext>
            </a:extLst>
          </p:cNvPr>
          <p:cNvCxnSpPr/>
          <p:nvPr/>
        </p:nvCxnSpPr>
        <p:spPr>
          <a:xfrm flipV="1">
            <a:off x="2964210" y="3107314"/>
            <a:ext cx="2291861" cy="860925"/>
          </a:xfrm>
          <a:prstGeom prst="straightConnector1">
            <a:avLst/>
          </a:prstGeom>
          <a:noFill/>
          <a:ln w="12701" cap="flat">
            <a:solidFill>
              <a:srgbClr val="5698D3"/>
            </a:solidFill>
            <a:prstDash val="solid"/>
            <a:miter/>
            <a:tailEnd type="arrow"/>
          </a:ln>
        </p:spPr>
      </p:cxnSp>
      <p:sp>
        <p:nvSpPr>
          <p:cNvPr id="11" name="Левая круглая скобка 28">
            <a:extLst>
              <a:ext uri="{FF2B5EF4-FFF2-40B4-BE49-F238E27FC236}">
                <a16:creationId xmlns:a16="http://schemas.microsoft.com/office/drawing/2014/main" id="{ABFF4D48-FD83-43FC-8302-360AC1BCFD7F}"/>
              </a:ext>
            </a:extLst>
          </p:cNvPr>
          <p:cNvSpPr/>
          <p:nvPr/>
        </p:nvSpPr>
        <p:spPr>
          <a:xfrm>
            <a:off x="5148062" y="2644225"/>
            <a:ext cx="72009" cy="36243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8333"/>
              <a:gd name="f9" fmla="+- 0 0 -180"/>
              <a:gd name="f10" fmla="+- 0 0 -360"/>
              <a:gd name="f11" fmla="abs f3"/>
              <a:gd name="f12" fmla="abs f4"/>
              <a:gd name="f13" fmla="abs f5"/>
              <a:gd name="f14" fmla="+- 2700000 f1 0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+- f14 0 f1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7 1"/>
              <a:gd name="f34" fmla="val f31"/>
              <a:gd name="f35" fmla="val f32"/>
              <a:gd name="f36" fmla="*/ f33 1 f0"/>
              <a:gd name="f37" fmla="*/ f6 f30 1"/>
              <a:gd name="f38" fmla="+- f35 0 f6"/>
              <a:gd name="f39" fmla="+- f34 0 f6"/>
              <a:gd name="f40" fmla="+- 0 0 f36"/>
              <a:gd name="f41" fmla="*/ f34 f30 1"/>
              <a:gd name="f42" fmla="*/ f35 f30 1"/>
              <a:gd name="f43" fmla="min f39 f38"/>
              <a:gd name="f44" fmla="+- 0 0 f40"/>
              <a:gd name="f45" fmla="*/ f39 f30 1"/>
              <a:gd name="f46" fmla="*/ f43 f8 1"/>
              <a:gd name="f47" fmla="*/ f44 f0 1"/>
              <a:gd name="f48" fmla="*/ f46 1 100000"/>
              <a:gd name="f49" fmla="*/ f47 1 f7"/>
              <a:gd name="f50" fmla="+- f49 0 f1"/>
              <a:gd name="f51" fmla="*/ f48 f30 1"/>
              <a:gd name="f52" fmla="cos 1 f50"/>
              <a:gd name="f53" fmla="sin 1 f50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39 1"/>
              <a:gd name="f61" fmla="*/ f59 f48 1"/>
              <a:gd name="f62" fmla="+- f34 0 f60"/>
              <a:gd name="f63" fmla="+- f48 0 f61"/>
              <a:gd name="f64" fmla="+- f35 f61 0"/>
              <a:gd name="f65" fmla="+- f64 0 f48"/>
              <a:gd name="f66" fmla="*/ f62 f30 1"/>
              <a:gd name="f67" fmla="*/ f63 f30 1"/>
              <a:gd name="f68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1" y="f37"/>
              </a:cxn>
              <a:cxn ang="f29">
                <a:pos x="f41" y="f42"/>
              </a:cxn>
            </a:cxnLst>
            <a:rect l="f66" t="f67" r="f41" b="f68"/>
            <a:pathLst>
              <a:path stroke="0">
                <a:moveTo>
                  <a:pt x="f41" y="f42"/>
                </a:moveTo>
                <a:arcTo wR="f45" hR="f51" stAng="f1" swAng="f1"/>
                <a:lnTo>
                  <a:pt x="f37" y="f51"/>
                </a:lnTo>
                <a:arcTo wR="f45" hR="f51" stAng="f0" swAng="f1"/>
                <a:close/>
              </a:path>
              <a:path fill="none">
                <a:moveTo>
                  <a:pt x="f41" y="f42"/>
                </a:moveTo>
                <a:arcTo wR="f45" hR="f51" stAng="f1" swAng="f1"/>
                <a:lnTo>
                  <a:pt x="f37" y="f51"/>
                </a:lnTo>
                <a:arcTo wR="f45" hR="f51" stAng="f0" swAng="f1"/>
              </a:path>
            </a:pathLst>
          </a:custGeom>
          <a:noFill/>
          <a:ln w="19046" cap="flat">
            <a:solidFill>
              <a:srgbClr val="5698D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2" name="Левая круглая скобка 29">
            <a:extLst>
              <a:ext uri="{FF2B5EF4-FFF2-40B4-BE49-F238E27FC236}">
                <a16:creationId xmlns:a16="http://schemas.microsoft.com/office/drawing/2014/main" id="{FB9DE742-B4D4-4FB5-90E2-E5553E5AD5B2}"/>
              </a:ext>
            </a:extLst>
          </p:cNvPr>
          <p:cNvSpPr/>
          <p:nvPr/>
        </p:nvSpPr>
        <p:spPr>
          <a:xfrm>
            <a:off x="5157508" y="3333472"/>
            <a:ext cx="72009" cy="36243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8333"/>
              <a:gd name="f9" fmla="+- 0 0 -180"/>
              <a:gd name="f10" fmla="+- 0 0 -360"/>
              <a:gd name="f11" fmla="abs f3"/>
              <a:gd name="f12" fmla="abs f4"/>
              <a:gd name="f13" fmla="abs f5"/>
              <a:gd name="f14" fmla="+- 2700000 f1 0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+- f14 0 f1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7 1"/>
              <a:gd name="f34" fmla="val f31"/>
              <a:gd name="f35" fmla="val f32"/>
              <a:gd name="f36" fmla="*/ f33 1 f0"/>
              <a:gd name="f37" fmla="*/ f6 f30 1"/>
              <a:gd name="f38" fmla="+- f35 0 f6"/>
              <a:gd name="f39" fmla="+- f34 0 f6"/>
              <a:gd name="f40" fmla="+- 0 0 f36"/>
              <a:gd name="f41" fmla="*/ f34 f30 1"/>
              <a:gd name="f42" fmla="*/ f35 f30 1"/>
              <a:gd name="f43" fmla="min f39 f38"/>
              <a:gd name="f44" fmla="+- 0 0 f40"/>
              <a:gd name="f45" fmla="*/ f39 f30 1"/>
              <a:gd name="f46" fmla="*/ f43 f8 1"/>
              <a:gd name="f47" fmla="*/ f44 f0 1"/>
              <a:gd name="f48" fmla="*/ f46 1 100000"/>
              <a:gd name="f49" fmla="*/ f47 1 f7"/>
              <a:gd name="f50" fmla="+- f49 0 f1"/>
              <a:gd name="f51" fmla="*/ f48 f30 1"/>
              <a:gd name="f52" fmla="cos 1 f50"/>
              <a:gd name="f53" fmla="sin 1 f50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39 1"/>
              <a:gd name="f61" fmla="*/ f59 f48 1"/>
              <a:gd name="f62" fmla="+- f34 0 f60"/>
              <a:gd name="f63" fmla="+- f48 0 f61"/>
              <a:gd name="f64" fmla="+- f35 f61 0"/>
              <a:gd name="f65" fmla="+- f64 0 f48"/>
              <a:gd name="f66" fmla="*/ f62 f30 1"/>
              <a:gd name="f67" fmla="*/ f63 f30 1"/>
              <a:gd name="f68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1" y="f37"/>
              </a:cxn>
              <a:cxn ang="f29">
                <a:pos x="f41" y="f42"/>
              </a:cxn>
            </a:cxnLst>
            <a:rect l="f66" t="f67" r="f41" b="f68"/>
            <a:pathLst>
              <a:path stroke="0">
                <a:moveTo>
                  <a:pt x="f41" y="f42"/>
                </a:moveTo>
                <a:arcTo wR="f45" hR="f51" stAng="f1" swAng="f1"/>
                <a:lnTo>
                  <a:pt x="f37" y="f51"/>
                </a:lnTo>
                <a:arcTo wR="f45" hR="f51" stAng="f0" swAng="f1"/>
                <a:close/>
              </a:path>
              <a:path fill="none">
                <a:moveTo>
                  <a:pt x="f41" y="f42"/>
                </a:moveTo>
                <a:arcTo wR="f45" hR="f51" stAng="f1" swAng="f1"/>
                <a:lnTo>
                  <a:pt x="f37" y="f51"/>
                </a:lnTo>
                <a:arcTo wR="f45" hR="f51" stAng="f0" swAng="f1"/>
              </a:path>
            </a:pathLst>
          </a:custGeom>
          <a:noFill/>
          <a:ln w="19046" cap="flat">
            <a:solidFill>
              <a:srgbClr val="5698D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cxnSp>
        <p:nvCxnSpPr>
          <p:cNvPr id="13" name="Прямая со стрелкой 32">
            <a:extLst>
              <a:ext uri="{FF2B5EF4-FFF2-40B4-BE49-F238E27FC236}">
                <a16:creationId xmlns:a16="http://schemas.microsoft.com/office/drawing/2014/main" id="{A17DB5BB-3389-42CA-BEC3-68F800553EBD}"/>
              </a:ext>
            </a:extLst>
          </p:cNvPr>
          <p:cNvCxnSpPr>
            <a:endCxn id="11" idx="3"/>
          </p:cNvCxnSpPr>
          <p:nvPr/>
        </p:nvCxnSpPr>
        <p:spPr>
          <a:xfrm flipV="1">
            <a:off x="3101772" y="2825441"/>
            <a:ext cx="2046290" cy="497890"/>
          </a:xfrm>
          <a:prstGeom prst="straightConnector1">
            <a:avLst/>
          </a:prstGeom>
          <a:noFill/>
          <a:ln w="12701" cap="flat">
            <a:solidFill>
              <a:srgbClr val="5698D3"/>
            </a:solidFill>
            <a:prstDash val="solid"/>
            <a:miter/>
            <a:tailEnd type="arrow"/>
          </a:ln>
        </p:spPr>
      </p:cxnSp>
      <p:cxnSp>
        <p:nvCxnSpPr>
          <p:cNvPr id="14" name="Прямая со стрелкой 34">
            <a:extLst>
              <a:ext uri="{FF2B5EF4-FFF2-40B4-BE49-F238E27FC236}">
                <a16:creationId xmlns:a16="http://schemas.microsoft.com/office/drawing/2014/main" id="{FB941110-0FDE-4D08-BA7A-6EC3371AB728}"/>
              </a:ext>
            </a:extLst>
          </p:cNvPr>
          <p:cNvCxnSpPr>
            <a:endCxn id="12" idx="3"/>
          </p:cNvCxnSpPr>
          <p:nvPr/>
        </p:nvCxnSpPr>
        <p:spPr>
          <a:xfrm flipV="1">
            <a:off x="3103171" y="3514688"/>
            <a:ext cx="2054337" cy="828739"/>
          </a:xfrm>
          <a:prstGeom prst="straightConnector1">
            <a:avLst/>
          </a:prstGeom>
          <a:noFill/>
          <a:ln w="12701" cap="flat">
            <a:solidFill>
              <a:srgbClr val="5698D3"/>
            </a:solidFill>
            <a:prstDash val="solid"/>
            <a:miter/>
            <a:tailEnd type="arrow"/>
          </a:ln>
        </p:spPr>
      </p:cxnSp>
      <p:sp>
        <p:nvSpPr>
          <p:cNvPr id="15" name="Овал 37">
            <a:extLst>
              <a:ext uri="{FF2B5EF4-FFF2-40B4-BE49-F238E27FC236}">
                <a16:creationId xmlns:a16="http://schemas.microsoft.com/office/drawing/2014/main" id="{031DF18F-8683-47F3-94FF-E06E229C3C9E}"/>
              </a:ext>
            </a:extLst>
          </p:cNvPr>
          <p:cNvSpPr/>
          <p:nvPr/>
        </p:nvSpPr>
        <p:spPr>
          <a:xfrm>
            <a:off x="4716017" y="2298664"/>
            <a:ext cx="285539" cy="11123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25402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6" name="Рисунок 38">
            <a:extLst>
              <a:ext uri="{FF2B5EF4-FFF2-40B4-BE49-F238E27FC236}">
                <a16:creationId xmlns:a16="http://schemas.microsoft.com/office/drawing/2014/main" id="{C87587C9-F658-4EDA-BE34-2E8C46916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142" y="2263533"/>
            <a:ext cx="1785000" cy="2502319"/>
          </a:xfrm>
          <a:prstGeom prst="rect">
            <a:avLst/>
          </a:prstGeom>
          <a:noFill/>
          <a:ln w="9528" cap="flat">
            <a:solidFill>
              <a:srgbClr val="FF3300"/>
            </a:solidFill>
            <a:prstDash val="solid"/>
            <a:miter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F7D8BF82-13CC-4B7A-B531-670505D6CD33}"/>
              </a:ext>
            </a:extLst>
          </p:cNvPr>
          <p:cNvSpPr txBox="1"/>
          <p:nvPr/>
        </p:nvSpPr>
        <p:spPr>
          <a:xfrm>
            <a:off x="1907703" y="615272"/>
            <a:ext cx="865703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21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Изменения в форму расчета по страховым взносам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20BCBF-0BEB-4484-ABF6-177C396B1F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550" y="991026"/>
            <a:ext cx="2921416" cy="4136937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1C04F3A0-DE33-4D03-9E62-D124F4C41D56}"/>
              </a:ext>
            </a:extLst>
          </p:cNvPr>
          <p:cNvSpPr txBox="1"/>
          <p:nvPr/>
        </p:nvSpPr>
        <p:spPr>
          <a:xfrm>
            <a:off x="5473305" y="4373163"/>
            <a:ext cx="3409953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DejaVu Sans"/>
              </a:rPr>
              <a:t>Проект формы! Возможны изменения!!!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1B878B8-7517-4B09-B7FE-0E46FF8FA278}"/>
              </a:ext>
            </a:extLst>
          </p:cNvPr>
          <p:cNvSpPr txBox="1"/>
          <p:nvPr/>
        </p:nvSpPr>
        <p:spPr>
          <a:xfrm>
            <a:off x="4311249" y="864391"/>
            <a:ext cx="4386267" cy="30515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Проект формы расчета по страховым взносам.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В настоящее время проходит согласование.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Структура и принципы заполнения остаются неизменными.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E36EC9-74F3-48B6-8BE4-95F3FA0E3431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0C7F8F-E468-4B5A-AA26-72CBF634B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9ACE6634-54B0-4C61-A51A-111C4662303A}"/>
              </a:ext>
            </a:extLst>
          </p:cNvPr>
          <p:cNvSpPr txBox="1"/>
          <p:nvPr/>
        </p:nvSpPr>
        <p:spPr>
          <a:xfrm>
            <a:off x="1980014" y="580214"/>
            <a:ext cx="865703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21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Изменения в форму расчета по страховым взносам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B7B2800-9241-4EAD-AD92-9D4836F37943}"/>
              </a:ext>
            </a:extLst>
          </p:cNvPr>
          <p:cNvSpPr txBox="1"/>
          <p:nvPr/>
        </p:nvSpPr>
        <p:spPr>
          <a:xfrm>
            <a:off x="5473305" y="4373163"/>
            <a:ext cx="3409953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DejaVu Sans"/>
              </a:rPr>
              <a:t>Проект формы! Возможны изменения!!!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6E68146-5719-417A-84DB-49032B76E2FC}"/>
              </a:ext>
            </a:extLst>
          </p:cNvPr>
          <p:cNvSpPr txBox="1"/>
          <p:nvPr/>
        </p:nvSpPr>
        <p:spPr>
          <a:xfrm>
            <a:off x="4311249" y="864391"/>
            <a:ext cx="4386267" cy="30515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Проект формы расчета по страховым взносам.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В разделе 1 добавлены блоки, в которых подлежат отражению суммы страховых взносов по отдельным видам социального страхования, исчисленные в соответствии с пунктом 6.2 статьи 431 Налогового кодекса Российской Федерации.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2E56F5-C023-4C94-8FA5-0B257B9266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1478" y="970480"/>
            <a:ext cx="2937071" cy="4093887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546829-7938-452D-95F9-90B2221FDA87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CED702-0831-4780-819D-8E966EFCE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B89CBF4-125D-4230-9B95-174D524AC2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76464" y="1028087"/>
            <a:ext cx="2828815" cy="3963009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483934A3-BAFC-412C-8472-8C6994AB47DC}"/>
              </a:ext>
            </a:extLst>
          </p:cNvPr>
          <p:cNvSpPr txBox="1"/>
          <p:nvPr/>
        </p:nvSpPr>
        <p:spPr>
          <a:xfrm>
            <a:off x="1567034" y="566425"/>
            <a:ext cx="865703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21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Изменения в форму расчета по страховым взносам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DBED3C2-84BE-4CA9-AAAC-7AD5C3F23E6B}"/>
              </a:ext>
            </a:extLst>
          </p:cNvPr>
          <p:cNvSpPr txBox="1"/>
          <p:nvPr/>
        </p:nvSpPr>
        <p:spPr>
          <a:xfrm>
            <a:off x="5473305" y="4373163"/>
            <a:ext cx="3409953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DejaVu Sans"/>
                <a:cs typeface="DejaVu Sans"/>
              </a:rPr>
              <a:t>Проект формы! Возможны изменения!!!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3475BF4-CB54-4D72-BBD7-2D0B7136DA71}"/>
              </a:ext>
            </a:extLst>
          </p:cNvPr>
          <p:cNvSpPr txBox="1"/>
          <p:nvPr/>
        </p:nvSpPr>
        <p:spPr>
          <a:xfrm>
            <a:off x="5220071" y="913942"/>
            <a:ext cx="3492102" cy="30515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Проект формы расчета по страховым взносам.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В разделе 1 добавлен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ejaVu Sans"/>
                <a:cs typeface="Arial" pitchFamily="34"/>
              </a:rPr>
              <a:t>подраздел 4, в котором подлежит отражению расчет суммы исчисленных страховых взносов по отдельным видам социального страхования, исчисленные в соответствии с пунктом 6.2 статьи 431 Налогового кодекса Российской Федерации.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DejaVu Sans"/>
              <a:cs typeface="Arial" pitchFamily="34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09BD8F8-0693-4067-AED8-1925688C59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110" y="1115494"/>
            <a:ext cx="2849709" cy="3992279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84EF19-9ECA-44FC-BD25-56AEFA738D16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66BFCF-A3D0-49A6-B412-B7B567BF9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26E426DC-C18B-4CA7-BED6-34096257B062}"/>
              </a:ext>
            </a:extLst>
          </p:cNvPr>
          <p:cNvSpPr txBox="1"/>
          <p:nvPr/>
        </p:nvSpPr>
        <p:spPr>
          <a:xfrm>
            <a:off x="164308" y="847721"/>
            <a:ext cx="865703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21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31.07.2023 № 389-ФЗ</a:t>
            </a:r>
          </a:p>
        </p:txBody>
      </p:sp>
      <p:sp>
        <p:nvSpPr>
          <p:cNvPr id="3" name="Graphic 2">
            <a:extLst>
              <a:ext uri="{FF2B5EF4-FFF2-40B4-BE49-F238E27FC236}">
                <a16:creationId xmlns:a16="http://schemas.microsoft.com/office/drawing/2014/main" id="{400833D1-5EA8-4295-8C65-FC30515AC5BD}"/>
              </a:ext>
            </a:extLst>
          </p:cNvPr>
          <p:cNvSpPr/>
          <p:nvPr/>
        </p:nvSpPr>
        <p:spPr>
          <a:xfrm>
            <a:off x="144420" y="1514383"/>
            <a:ext cx="273844" cy="2678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1600"/>
              <a:gd name="f61" fmla="*/ 182242 f55 1"/>
              <a:gd name="f62" fmla="*/ 177904 f55 1"/>
              <a:gd name="f63" fmla="*/ f56 1 f2"/>
              <a:gd name="f64" fmla="*/ f57 1 f2"/>
              <a:gd name="f65" fmla="*/ f58 1 f2"/>
              <a:gd name="f66" fmla="*/ f59 1 f2"/>
              <a:gd name="f67" fmla="*/ f61 1 21600"/>
              <a:gd name="f68" fmla="*/ f62 1 21600"/>
              <a:gd name="f69" fmla="*/ 0 1 f60"/>
              <a:gd name="f70" fmla="*/ f6 1 f60"/>
              <a:gd name="f71" fmla="+- f63 0 f1"/>
              <a:gd name="f72" fmla="+- f64 0 f1"/>
              <a:gd name="f73" fmla="+- f65 0 f1"/>
              <a:gd name="f74" fmla="+- f66 0 f1"/>
              <a:gd name="f75" fmla="*/ f67 1 f60"/>
              <a:gd name="f76" fmla="*/ f68 1 f60"/>
              <a:gd name="f77" fmla="*/ f69 f53 1"/>
              <a:gd name="f78" fmla="*/ f70 f53 1"/>
              <a:gd name="f79" fmla="*/ f70 f54 1"/>
              <a:gd name="f80" fmla="*/ f69 f54 1"/>
              <a:gd name="f81" fmla="*/ f75 f53 1"/>
              <a:gd name="f82" fmla="*/ f7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1">
                <a:pos x="f81" y="f82"/>
              </a:cxn>
              <a:cxn ang="f72">
                <a:pos x="f81" y="f82"/>
              </a:cxn>
              <a:cxn ang="f73">
                <a:pos x="f81" y="f82"/>
              </a:cxn>
              <a:cxn ang="f74">
                <a:pos x="f81" y="f82"/>
              </a:cxn>
            </a:cxnLst>
            <a:rect l="f77" t="f80" r="f78" b="f79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34290" tIns="45720" rIns="3429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F67E3E-57F8-4B26-BCD4-F1DE0321A570}"/>
              </a:ext>
            </a:extLst>
          </p:cNvPr>
          <p:cNvSpPr txBox="1"/>
          <p:nvPr/>
        </p:nvSpPr>
        <p:spPr>
          <a:xfrm>
            <a:off x="467916" y="1415655"/>
            <a:ext cx="8223647" cy="33239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Выплаты председателю совета многоквартирного дома (МКД) необходимо облагать страховыми взносами.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1" i="0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По действующей редакции НК РФ объектом обложения взносами признаются выплаты в рамках трудовых отношений (п. 1 ст. 420 НК РФ).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После возникновения института советов и председателей советов МКД оставался неурегулированным вопрос о том, включать ли в базу по взносам вознаграждения председателю совета МКД и членам совета МКД, ведь с перечисленными лицами трудовые договоры, как правило, не заключаются, а выплаты производятся управляющей компанией на основании решения общего собрания собственников жилья.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С 01.01.2024 эта ситуация будет урегулирована НК РФ. В п. 1 ст. 420 НК РФ внесены уточнения о том, что рассматриваемые выплаты подлежат обложению взносами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0" i="1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1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(пп. "а" п. 122 ст. 2, ч. 3 ст. 13 Закона № 389-ФЗ).</a:t>
            </a:r>
            <a:endParaRPr lang="ru-RU" sz="1350" b="0" i="0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B444DC-78AA-4EA9-8A36-98614D96D55C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2F2156-5E8E-4B03-AAD4-069E5CEBA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CD6F6EDE-D1C7-4186-BEAD-DBC4497DFD42}"/>
              </a:ext>
            </a:extLst>
          </p:cNvPr>
          <p:cNvSpPr txBox="1"/>
          <p:nvPr/>
        </p:nvSpPr>
        <p:spPr>
          <a:xfrm>
            <a:off x="164308" y="838203"/>
            <a:ext cx="865703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21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31.07.2023 № 389-ФЗ</a:t>
            </a:r>
          </a:p>
        </p:txBody>
      </p:sp>
      <p:sp>
        <p:nvSpPr>
          <p:cNvPr id="3" name="Graphic 2">
            <a:extLst>
              <a:ext uri="{FF2B5EF4-FFF2-40B4-BE49-F238E27FC236}">
                <a16:creationId xmlns:a16="http://schemas.microsoft.com/office/drawing/2014/main" id="{84768A17-BF27-4627-AB0C-A0C8EB89330D}"/>
              </a:ext>
            </a:extLst>
          </p:cNvPr>
          <p:cNvSpPr/>
          <p:nvPr/>
        </p:nvSpPr>
        <p:spPr>
          <a:xfrm>
            <a:off x="164308" y="1410498"/>
            <a:ext cx="273844" cy="2678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1600"/>
              <a:gd name="f61" fmla="*/ 182242 f55 1"/>
              <a:gd name="f62" fmla="*/ 177904 f55 1"/>
              <a:gd name="f63" fmla="*/ f56 1 f2"/>
              <a:gd name="f64" fmla="*/ f57 1 f2"/>
              <a:gd name="f65" fmla="*/ f58 1 f2"/>
              <a:gd name="f66" fmla="*/ f59 1 f2"/>
              <a:gd name="f67" fmla="*/ f61 1 21600"/>
              <a:gd name="f68" fmla="*/ f62 1 21600"/>
              <a:gd name="f69" fmla="*/ 0 1 f60"/>
              <a:gd name="f70" fmla="*/ f6 1 f60"/>
              <a:gd name="f71" fmla="+- f63 0 f1"/>
              <a:gd name="f72" fmla="+- f64 0 f1"/>
              <a:gd name="f73" fmla="+- f65 0 f1"/>
              <a:gd name="f74" fmla="+- f66 0 f1"/>
              <a:gd name="f75" fmla="*/ f67 1 f60"/>
              <a:gd name="f76" fmla="*/ f68 1 f60"/>
              <a:gd name="f77" fmla="*/ f69 f53 1"/>
              <a:gd name="f78" fmla="*/ f70 f53 1"/>
              <a:gd name="f79" fmla="*/ f70 f54 1"/>
              <a:gd name="f80" fmla="*/ f69 f54 1"/>
              <a:gd name="f81" fmla="*/ f75 f53 1"/>
              <a:gd name="f82" fmla="*/ f7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1">
                <a:pos x="f81" y="f82"/>
              </a:cxn>
              <a:cxn ang="f72">
                <a:pos x="f81" y="f82"/>
              </a:cxn>
              <a:cxn ang="f73">
                <a:pos x="f81" y="f82"/>
              </a:cxn>
              <a:cxn ang="f74">
                <a:pos x="f81" y="f82"/>
              </a:cxn>
            </a:cxnLst>
            <a:rect l="f77" t="f80" r="f78" b="f79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34290" tIns="45720" rIns="3429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D225AB8-ED77-45D0-AA2A-AF29F5AB1760}"/>
              </a:ext>
            </a:extLst>
          </p:cNvPr>
          <p:cNvSpPr txBox="1"/>
          <p:nvPr/>
        </p:nvSpPr>
        <p:spPr>
          <a:xfrm>
            <a:off x="467916" y="1359694"/>
            <a:ext cx="8223647" cy="35548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Компенсация дистанционным работникам освобождена от взносов.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1" i="0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С 01.01.2024 появится новый вид освобождаемых от взносов выплат. Это возмещение дистанционным работникам расходов, связанных с использованием в работе их собственных или арендованных: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•	оборудования;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•	программно-технических средств;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•	средств защиты информации;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•	иных средств.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Такое возмещение не облагается взносами: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•	в том размере, в котором оно предусмотрено для сотрудников трудовым или коллективным договором, дополнительным соглашением к трудовому договору либо иным локальным нормативным актом. В то же время необлагаемая величина ограничена. Предел составляет </a:t>
            </a:r>
            <a:r>
              <a:rPr lang="ru-RU" sz="1500" b="1" i="0" u="none" strike="noStrike" kern="1200" cap="none" spc="-1" baseline="0">
                <a:solidFill>
                  <a:srgbClr val="00B050"/>
                </a:solidFill>
                <a:uFillTx/>
                <a:latin typeface="Arial"/>
                <a:ea typeface="DejaVu Sans"/>
                <a:cs typeface="Calibri" pitchFamily="34"/>
              </a:rPr>
              <a:t>35 рублей за каждый день дистанционной работы</a:t>
            </a:r>
            <a:r>
              <a:rPr lang="ru-RU" sz="1500" b="1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.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•	либо в размере документально подтвержденных сотрудником затрат.</a:t>
            </a:r>
            <a:endParaRPr lang="ru-RU" sz="1350" b="0" i="0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FA91B9-136E-4EF1-B5F9-7B8686892A8D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F8C5B5-5F53-4DF1-8FB7-966DBDD97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5DC79D4C-22DE-42AA-8783-FE2E677D2D36}"/>
              </a:ext>
            </a:extLst>
          </p:cNvPr>
          <p:cNvSpPr txBox="1"/>
          <p:nvPr/>
        </p:nvSpPr>
        <p:spPr>
          <a:xfrm>
            <a:off x="164308" y="1077519"/>
            <a:ext cx="865703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21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31.07.2023 № 389-ФЗ</a:t>
            </a:r>
          </a:p>
        </p:txBody>
      </p:sp>
      <p:sp>
        <p:nvSpPr>
          <p:cNvPr id="3" name="Graphic 2">
            <a:extLst>
              <a:ext uri="{FF2B5EF4-FFF2-40B4-BE49-F238E27FC236}">
                <a16:creationId xmlns:a16="http://schemas.microsoft.com/office/drawing/2014/main" id="{CC716AC4-8F1F-4915-9A3F-4297E21F47E5}"/>
              </a:ext>
            </a:extLst>
          </p:cNvPr>
          <p:cNvSpPr/>
          <p:nvPr/>
        </p:nvSpPr>
        <p:spPr>
          <a:xfrm>
            <a:off x="164308" y="1940420"/>
            <a:ext cx="273844" cy="2678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1600"/>
              <a:gd name="f61" fmla="*/ 182242 f55 1"/>
              <a:gd name="f62" fmla="*/ 177904 f55 1"/>
              <a:gd name="f63" fmla="*/ f56 1 f2"/>
              <a:gd name="f64" fmla="*/ f57 1 f2"/>
              <a:gd name="f65" fmla="*/ f58 1 f2"/>
              <a:gd name="f66" fmla="*/ f59 1 f2"/>
              <a:gd name="f67" fmla="*/ f61 1 21600"/>
              <a:gd name="f68" fmla="*/ f62 1 21600"/>
              <a:gd name="f69" fmla="*/ 0 1 f60"/>
              <a:gd name="f70" fmla="*/ f6 1 f60"/>
              <a:gd name="f71" fmla="+- f63 0 f1"/>
              <a:gd name="f72" fmla="+- f64 0 f1"/>
              <a:gd name="f73" fmla="+- f65 0 f1"/>
              <a:gd name="f74" fmla="+- f66 0 f1"/>
              <a:gd name="f75" fmla="*/ f67 1 f60"/>
              <a:gd name="f76" fmla="*/ f68 1 f60"/>
              <a:gd name="f77" fmla="*/ f69 f53 1"/>
              <a:gd name="f78" fmla="*/ f70 f53 1"/>
              <a:gd name="f79" fmla="*/ f70 f54 1"/>
              <a:gd name="f80" fmla="*/ f69 f54 1"/>
              <a:gd name="f81" fmla="*/ f75 f53 1"/>
              <a:gd name="f82" fmla="*/ f7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1">
                <a:pos x="f81" y="f82"/>
              </a:cxn>
              <a:cxn ang="f72">
                <a:pos x="f81" y="f82"/>
              </a:cxn>
              <a:cxn ang="f73">
                <a:pos x="f81" y="f82"/>
              </a:cxn>
              <a:cxn ang="f74">
                <a:pos x="f81" y="f82"/>
              </a:cxn>
            </a:cxnLst>
            <a:rect l="f77" t="f80" r="f78" b="f79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34290" tIns="45720" rIns="3429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2CF4DBEF-A21C-4D07-8ACC-30F9F5F313A4}"/>
              </a:ext>
            </a:extLst>
          </p:cNvPr>
          <p:cNvSpPr txBox="1"/>
          <p:nvPr/>
        </p:nvSpPr>
        <p:spPr>
          <a:xfrm>
            <a:off x="467916" y="1775225"/>
            <a:ext cx="8223647" cy="26314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Урегулирован порядок уплаты взносов с суточных при разъездной работе и с надбавок при вахтовом методе работ.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1" i="0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С 01.01.2024 суточные при разъездной работе и надбавки за вахтовый метод работ освобождены от взносов в размере не выше 700 руб. (при поездках и выполнении работ в пределах территории РФ) и не выше 2500 руб. (при поездках и выполнении работ за границей) (пп. "б" п. 123 ст. 2, ч. 3 ст. 13 Закона № 389-ФЗ).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Таким образом, работодатель может в трудовом, коллективном договоре либо локальном акте прописать любой размер суточных (для лиц с разъездной работой) и надбавок (для сотрудников-вахтовиков).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Однако освобождение от взносов касается только выплат в части не выше 700 руб.</a:t>
            </a:r>
            <a:endParaRPr lang="ru-RU" sz="1350" b="0" i="0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6E3AA4C-E43C-42E3-A444-CA4AB9FB28CD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A02ED4-87BD-432A-8A70-9EB373FF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661570FC-F1D4-4F91-90E6-AA6352D3F100}"/>
              </a:ext>
            </a:extLst>
          </p:cNvPr>
          <p:cNvSpPr txBox="1"/>
          <p:nvPr/>
        </p:nvSpPr>
        <p:spPr>
          <a:xfrm>
            <a:off x="164308" y="1077519"/>
            <a:ext cx="865703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21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31.07.2023 № 389-ФЗ</a:t>
            </a:r>
          </a:p>
        </p:txBody>
      </p:sp>
      <p:sp>
        <p:nvSpPr>
          <p:cNvPr id="3" name="Graphic 2">
            <a:extLst>
              <a:ext uri="{FF2B5EF4-FFF2-40B4-BE49-F238E27FC236}">
                <a16:creationId xmlns:a16="http://schemas.microsoft.com/office/drawing/2014/main" id="{C9FDAE06-3F30-4037-B3BA-E7D73A61BD68}"/>
              </a:ext>
            </a:extLst>
          </p:cNvPr>
          <p:cNvSpPr/>
          <p:nvPr/>
        </p:nvSpPr>
        <p:spPr>
          <a:xfrm>
            <a:off x="170727" y="1806479"/>
            <a:ext cx="273844" cy="2678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1600"/>
              <a:gd name="f61" fmla="*/ 182242 f55 1"/>
              <a:gd name="f62" fmla="*/ 177904 f55 1"/>
              <a:gd name="f63" fmla="*/ f56 1 f2"/>
              <a:gd name="f64" fmla="*/ f57 1 f2"/>
              <a:gd name="f65" fmla="*/ f58 1 f2"/>
              <a:gd name="f66" fmla="*/ f59 1 f2"/>
              <a:gd name="f67" fmla="*/ f61 1 21600"/>
              <a:gd name="f68" fmla="*/ f62 1 21600"/>
              <a:gd name="f69" fmla="*/ 0 1 f60"/>
              <a:gd name="f70" fmla="*/ f6 1 f60"/>
              <a:gd name="f71" fmla="+- f63 0 f1"/>
              <a:gd name="f72" fmla="+- f64 0 f1"/>
              <a:gd name="f73" fmla="+- f65 0 f1"/>
              <a:gd name="f74" fmla="+- f66 0 f1"/>
              <a:gd name="f75" fmla="*/ f67 1 f60"/>
              <a:gd name="f76" fmla="*/ f68 1 f60"/>
              <a:gd name="f77" fmla="*/ f69 f53 1"/>
              <a:gd name="f78" fmla="*/ f70 f53 1"/>
              <a:gd name="f79" fmla="*/ f70 f54 1"/>
              <a:gd name="f80" fmla="*/ f69 f54 1"/>
              <a:gd name="f81" fmla="*/ f75 f53 1"/>
              <a:gd name="f82" fmla="*/ f7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1">
                <a:pos x="f81" y="f82"/>
              </a:cxn>
              <a:cxn ang="f72">
                <a:pos x="f81" y="f82"/>
              </a:cxn>
              <a:cxn ang="f73">
                <a:pos x="f81" y="f82"/>
              </a:cxn>
              <a:cxn ang="f74">
                <a:pos x="f81" y="f82"/>
              </a:cxn>
            </a:cxnLst>
            <a:rect l="f77" t="f80" r="f78" b="f79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34290" tIns="45720" rIns="3429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60E90C0B-653E-499F-9611-240A67623B20}"/>
              </a:ext>
            </a:extLst>
          </p:cNvPr>
          <p:cNvSpPr txBox="1"/>
          <p:nvPr/>
        </p:nvSpPr>
        <p:spPr>
          <a:xfrm>
            <a:off x="467916" y="1775225"/>
            <a:ext cx="8223647" cy="30931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Для ИП установлен размер взносов за 2024 год.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1" i="0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Индивидуальные предприниматели, адвокаты, медиаторы, нотариусы, арбитражные управляющие, оценщики, патентные поверенные, иные лица, занимающиеся в установленном порядке частной практикой (кроме самозанятых и применяющих АУСН), обязаны платить за себя взносы на пенсионное и медицинское страхование в фиксированном размере. Этот размер установлен ст. 430 НК РФ.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Законом определена величина взносов на ОПС и ОМС, которые необходимо уплатить за 2024 год Она составляет </a:t>
            </a:r>
            <a:r>
              <a:rPr lang="ru-RU" sz="1500" b="1" i="0" u="none" strike="noStrike" kern="1200" cap="none" spc="-1" baseline="0">
                <a:solidFill>
                  <a:srgbClr val="00B050"/>
                </a:solidFill>
                <a:uFillTx/>
                <a:latin typeface="Arial"/>
                <a:ea typeface="DejaVu Sans"/>
                <a:cs typeface="Calibri" pitchFamily="34"/>
              </a:rPr>
              <a:t>49 500 руб</a:t>
            </a: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.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Внимание: в случае, когда годовой доход превысит 300 000 руб., дополнительно необходимо заплатить взносы на ОПС в размере 1 % от величины превышения, на 2024 год установлен максимальный размер взносов на ОПС, подлежащий уплате. Он составляет </a:t>
            </a:r>
            <a:r>
              <a:rPr lang="ru-RU" sz="1500" b="1" i="0" u="none" strike="noStrike" kern="1200" cap="none" spc="-1" baseline="0">
                <a:solidFill>
                  <a:srgbClr val="00B050"/>
                </a:solidFill>
                <a:uFillTx/>
                <a:latin typeface="Arial"/>
                <a:ea typeface="DejaVu Sans"/>
                <a:cs typeface="Calibri" pitchFamily="34"/>
              </a:rPr>
              <a:t>277 051 руб</a:t>
            </a: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. </a:t>
            </a:r>
            <a:endParaRPr lang="ru-RU" sz="1350" b="0" i="0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4511BE-044A-42E0-B466-9386246C01FC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264AB9-AD82-4847-93C3-D75035CFB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5C684628-0C6B-4D2D-B9C3-9F844F5BAD4F}"/>
              </a:ext>
            </a:extLst>
          </p:cNvPr>
          <p:cNvSpPr txBox="1"/>
          <p:nvPr/>
        </p:nvSpPr>
        <p:spPr>
          <a:xfrm>
            <a:off x="164308" y="1077519"/>
            <a:ext cx="865703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📑 </a:t>
            </a:r>
            <a:r>
              <a:rPr lang="ru-RU" sz="2100" b="0" i="1" u="none" strike="noStrike" kern="1200" cap="none" spc="0" baseline="0">
                <a:solidFill>
                  <a:srgbClr val="F97407"/>
                </a:solidFill>
                <a:uFillTx/>
                <a:latin typeface="Calibri" pitchFamily="34"/>
                <a:ea typeface="DejaVu Sans"/>
                <a:cs typeface="Calibri" pitchFamily="34"/>
              </a:rPr>
              <a:t>Федеральный закон от 31.07.2023 № 389-ФЗ</a:t>
            </a:r>
          </a:p>
        </p:txBody>
      </p:sp>
      <p:sp>
        <p:nvSpPr>
          <p:cNvPr id="3" name="Graphic 2">
            <a:extLst>
              <a:ext uri="{FF2B5EF4-FFF2-40B4-BE49-F238E27FC236}">
                <a16:creationId xmlns:a16="http://schemas.microsoft.com/office/drawing/2014/main" id="{4867FDE8-DB4D-4C25-8ECD-9339703DB81E}"/>
              </a:ext>
            </a:extLst>
          </p:cNvPr>
          <p:cNvSpPr/>
          <p:nvPr/>
        </p:nvSpPr>
        <p:spPr>
          <a:xfrm>
            <a:off x="107506" y="1806479"/>
            <a:ext cx="273844" cy="2678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16765"/>
              <a:gd name="f9" fmla="val 4835"/>
              <a:gd name="f10" fmla="val 10229"/>
              <a:gd name="f11" fmla="val 15269"/>
              <a:gd name="f12" fmla="val 17069"/>
              <a:gd name="f13" fmla="val 8429"/>
              <a:gd name="f14" fmla="val 17345"/>
              <a:gd name="f15" fmla="val 8143"/>
              <a:gd name="f16" fmla="val 17337"/>
              <a:gd name="f17" fmla="val 7687"/>
              <a:gd name="f18" fmla="val 17051"/>
              <a:gd name="f19" fmla="val 7411"/>
              <a:gd name="f20" fmla="val 16772"/>
              <a:gd name="f21" fmla="val 7141"/>
              <a:gd name="f22" fmla="val 16330"/>
              <a:gd name="f23" fmla="val 16051"/>
              <a:gd name="f24" fmla="val 9720"/>
              <a:gd name="f25" fmla="val 13742"/>
              <a:gd name="f26" fmla="val 5549"/>
              <a:gd name="f27" fmla="val 9571"/>
              <a:gd name="f28" fmla="val 5273"/>
              <a:gd name="f29" fmla="val 9285"/>
              <a:gd name="f30" fmla="val 4817"/>
              <a:gd name="f31" fmla="val 9277"/>
              <a:gd name="f32" fmla="val 4531"/>
              <a:gd name="f33" fmla="val 9553"/>
              <a:gd name="f34" fmla="val 4245"/>
              <a:gd name="f35" fmla="val 9829"/>
              <a:gd name="f36" fmla="val 4237"/>
              <a:gd name="f37" fmla="val 10285"/>
              <a:gd name="f38" fmla="val 4513"/>
              <a:gd name="f39" fmla="val 10571"/>
              <a:gd name="f40" fmla="val 4519"/>
              <a:gd name="f41" fmla="val 10577"/>
              <a:gd name="f42" fmla="val 4525"/>
              <a:gd name="f43" fmla="val 10583"/>
              <a:gd name="f44" fmla="val 10589"/>
              <a:gd name="f45" fmla="val 9211"/>
              <a:gd name="f46" fmla="val 9492"/>
              <a:gd name="f47" fmla="val 15550"/>
              <a:gd name="f48" fmla="val 9948"/>
              <a:gd name="f49" fmla="+- 0 0 -90"/>
              <a:gd name="f50" fmla="+- 0 0 -180"/>
              <a:gd name="f51" fmla="+- 0 0 -270"/>
              <a:gd name="f52" fmla="+- 0 0 -360"/>
              <a:gd name="f53" fmla="*/ f3 1 21600"/>
              <a:gd name="f54" fmla="*/ f4 1 21600"/>
              <a:gd name="f55" fmla="+- f6 0 f5"/>
              <a:gd name="f56" fmla="*/ f49 f0 1"/>
              <a:gd name="f57" fmla="*/ f50 f0 1"/>
              <a:gd name="f58" fmla="*/ f51 f0 1"/>
              <a:gd name="f59" fmla="*/ f52 f0 1"/>
              <a:gd name="f60" fmla="*/ f55 1 21600"/>
              <a:gd name="f61" fmla="*/ 182242 f55 1"/>
              <a:gd name="f62" fmla="*/ 177904 f55 1"/>
              <a:gd name="f63" fmla="*/ f56 1 f2"/>
              <a:gd name="f64" fmla="*/ f57 1 f2"/>
              <a:gd name="f65" fmla="*/ f58 1 f2"/>
              <a:gd name="f66" fmla="*/ f59 1 f2"/>
              <a:gd name="f67" fmla="*/ f61 1 21600"/>
              <a:gd name="f68" fmla="*/ f62 1 21600"/>
              <a:gd name="f69" fmla="*/ 0 1 f60"/>
              <a:gd name="f70" fmla="*/ f6 1 f60"/>
              <a:gd name="f71" fmla="+- f63 0 f1"/>
              <a:gd name="f72" fmla="+- f64 0 f1"/>
              <a:gd name="f73" fmla="+- f65 0 f1"/>
              <a:gd name="f74" fmla="+- f66 0 f1"/>
              <a:gd name="f75" fmla="*/ f67 1 f60"/>
              <a:gd name="f76" fmla="*/ f68 1 f60"/>
              <a:gd name="f77" fmla="*/ f69 f53 1"/>
              <a:gd name="f78" fmla="*/ f70 f53 1"/>
              <a:gd name="f79" fmla="*/ f70 f54 1"/>
              <a:gd name="f80" fmla="*/ f69 f54 1"/>
              <a:gd name="f81" fmla="*/ f75 f53 1"/>
              <a:gd name="f82" fmla="*/ f7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1">
                <a:pos x="f81" y="f82"/>
              </a:cxn>
              <a:cxn ang="f72">
                <a:pos x="f81" y="f82"/>
              </a:cxn>
              <a:cxn ang="f73">
                <a:pos x="f81" y="f82"/>
              </a:cxn>
              <a:cxn ang="f74">
                <a:pos x="f81" y="f82"/>
              </a:cxn>
            </a:cxnLst>
            <a:rect l="f77" t="f80" r="f78" b="f79"/>
            <a:pathLst>
              <a:path w="21600" h="21600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  <a:moveTo>
                  <a:pt x="f10" y="f11"/>
                </a:move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19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32" y="f44"/>
                </a:cubicBezTo>
                <a:lnTo>
                  <a:pt x="f45" y="f11"/>
                </a:lnTo>
                <a:cubicBezTo>
                  <a:pt x="f46" y="f47"/>
                  <a:pt x="f48" y="f47"/>
                  <a:pt x="f10" y="f11"/>
                </a:cubicBezTo>
                <a:close/>
              </a:path>
            </a:pathLst>
          </a:custGeom>
          <a:solidFill>
            <a:srgbClr val="00CC00"/>
          </a:solidFill>
          <a:ln cap="flat">
            <a:noFill/>
            <a:prstDash val="solid"/>
          </a:ln>
        </p:spPr>
        <p:txBody>
          <a:bodyPr vert="horz" wrap="square" lIns="34290" tIns="45720" rIns="3429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71F35690-9B5B-4504-9BB8-0D88AD8D9AEC}"/>
              </a:ext>
            </a:extLst>
          </p:cNvPr>
          <p:cNvSpPr txBox="1"/>
          <p:nvPr/>
        </p:nvSpPr>
        <p:spPr>
          <a:xfrm>
            <a:off x="467916" y="1775225"/>
            <a:ext cx="8223647" cy="33009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Расширен перечень случаев, при которых ИП не платят взносы за себя.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1" i="0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Согласно п. 7 ст. 430 НК РФ предприниматели освобождены от уплаты взносов за себя за отдельные периоды. В частности, за время военной службы по призыву, но при условии, что в этот период они не вели предпринимательскую деятельность.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С 01.01.2024 в упомянутой норме НК РФ закреплено, что ИП также освобождены от взносов за периоды: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•	прохождения военной службы по контракту;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Calibri" pitchFamily="34"/>
              </a:rPr>
              <a:t>•	пребывания в добровольческом формировании, содействующем выполнению задач, возложенных на Вооруженные Силы РФ, в период мобилизации, в период действия военного положения, в военное время, при возникновении вооруженных конфликтов, при проведении контртеррористических операций, а также при использовании Вооруженных Сил РФ за пределами территории РФ.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0" b="0" i="0" u="none" strike="noStrike" kern="1200" cap="none" spc="-1" baseline="0">
              <a:solidFill>
                <a:srgbClr val="000000"/>
              </a:solidFill>
              <a:uFillTx/>
              <a:latin typeface="Arial"/>
              <a:ea typeface="DejaVu Sans"/>
              <a:cs typeface="Calibri" pitchFamily="34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2851E8-F358-4030-9DB3-D0A6D6B237A0}"/>
              </a:ext>
            </a:extLst>
          </p:cNvPr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1BDF4F-DC3B-4950-A27F-320FF800E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УНП конференция">
      <a:dk1>
        <a:srgbClr val="000000"/>
      </a:dk1>
      <a:lt1>
        <a:srgbClr val="FF0000"/>
      </a:lt1>
      <a:dk2>
        <a:srgbClr val="D8D8D8"/>
      </a:dk2>
      <a:lt2>
        <a:srgbClr val="D8D8D8"/>
      </a:lt2>
      <a:accent1>
        <a:srgbClr val="FF0000"/>
      </a:accent1>
      <a:accent2>
        <a:srgbClr val="FF9B9B"/>
      </a:accent2>
      <a:accent3>
        <a:srgbClr val="A5A5A5"/>
      </a:accent3>
      <a:accent4>
        <a:srgbClr val="F7CBAC"/>
      </a:accent4>
      <a:accent5>
        <a:srgbClr val="F4B183"/>
      </a:accent5>
      <a:accent6>
        <a:srgbClr val="C00000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45719</TotalTime>
  <Words>6337</Words>
  <Application>Microsoft Office PowerPoint</Application>
  <PresentationFormat>Широкоэкранный</PresentationFormat>
  <Paragraphs>839</Paragraphs>
  <Slides>49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49</vt:i4>
      </vt:variant>
    </vt:vector>
  </HeadingPairs>
  <TitlesOfParts>
    <vt:vector size="68" baseType="lpstr">
      <vt:lpstr>Arial</vt:lpstr>
      <vt:lpstr>Arial Black</vt:lpstr>
      <vt:lpstr>Arial Narrow</vt:lpstr>
      <vt:lpstr>Bahnschrift SemiBold</vt:lpstr>
      <vt:lpstr>Calibri</vt:lpstr>
      <vt:lpstr>Calibri Light</vt:lpstr>
      <vt:lpstr>DIN Pro Medium</vt:lpstr>
      <vt:lpstr>Roboto</vt:lpstr>
      <vt:lpstr>StarSymbol</vt:lpstr>
      <vt:lpstr>Symbol</vt:lpstr>
      <vt:lpstr>Times New Roman</vt:lpstr>
      <vt:lpstr>Tinos</vt:lpstr>
      <vt:lpstr>Wingdings</vt:lpstr>
      <vt:lpstr>XO Oriel</vt:lpstr>
      <vt:lpstr>Office Theme</vt:lpstr>
      <vt:lpstr>Office Theme</vt:lpstr>
      <vt:lpstr>3_Office Theme</vt:lpstr>
      <vt:lpstr>4_Office Theme</vt:lpstr>
      <vt:lpstr>7_Тема Office</vt:lpstr>
      <vt:lpstr>НДФЛ и страховые взносы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типы ошибок в 6-НДФЛ:</vt:lpstr>
      <vt:lpstr>Некорректное заполнение стр. 020 - 024 раздела 1. </vt:lpstr>
      <vt:lpstr>Отражение сумм НДФЛ, возвращенных работникам</vt:lpstr>
      <vt:lpstr>Некорректное заполнение раздела 2. </vt:lpstr>
      <vt:lpstr>Несоответствие данных, отражаемых в Уведомлении и расчете 6-НДФЛ</vt:lpstr>
      <vt:lpstr>Основные контрольные соотношения к РСВ. Внутридокументные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Междокументное контрольное соотношение по 6-НДФЛ (письмо ФНС России от 18.02.2022 № БС-4-11/1981@ в ред. от 10.03.2022 № БС-4-11/2819@)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Сальников Дмитрий Сергеевич</dc:creator>
  <cp:lastModifiedBy>Кубик</cp:lastModifiedBy>
  <cp:revision>1039</cp:revision>
  <cp:lastPrinted>2022-12-01T11:21:33Z</cp:lastPrinted>
  <dcterms:created xsi:type="dcterms:W3CDTF">2017-11-01T10:41:22Z</dcterms:created>
  <dcterms:modified xsi:type="dcterms:W3CDTF">2023-10-03T07:15:22Z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PresentationFormat">
    <vt:lpwstr>Экран (16:9)</vt:lpwstr>
  </property>
  <property fmtid="{D5CDD505-2E9C-101B-9397-08002B2CF9AE}" pid="6" name="ScaleCrop">
    <vt:bool>false</vt:bool>
  </property>
  <property fmtid="{D5CDD505-2E9C-101B-9397-08002B2CF9AE}" pid="7" name="ShareDoc">
    <vt:bool>false</vt:bool>
  </property>
</Properties>
</file>