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0"/>
  </p:handoutMasterIdLst>
  <p:sldIdLst>
    <p:sldId id="261" r:id="rId2"/>
    <p:sldId id="267" r:id="rId3"/>
    <p:sldId id="268" r:id="rId4"/>
    <p:sldId id="269" r:id="rId5"/>
    <p:sldId id="270" r:id="rId6"/>
    <p:sldId id="1454" r:id="rId7"/>
    <p:sldId id="1455" r:id="rId8"/>
    <p:sldId id="1456" r:id="rId9"/>
    <p:sldId id="1458" r:id="rId10"/>
    <p:sldId id="1459" r:id="rId11"/>
    <p:sldId id="1479" r:id="rId12"/>
    <p:sldId id="1460" r:id="rId13"/>
    <p:sldId id="1461" r:id="rId14"/>
    <p:sldId id="1462" r:id="rId15"/>
    <p:sldId id="1463" r:id="rId16"/>
    <p:sldId id="1464" r:id="rId17"/>
    <p:sldId id="1465" r:id="rId18"/>
    <p:sldId id="1466" r:id="rId19"/>
    <p:sldId id="1467" r:id="rId20"/>
    <p:sldId id="1468" r:id="rId21"/>
    <p:sldId id="1469" r:id="rId22"/>
    <p:sldId id="1470" r:id="rId23"/>
    <p:sldId id="1471" r:id="rId24"/>
    <p:sldId id="1472" r:id="rId25"/>
    <p:sldId id="1478" r:id="rId26"/>
    <p:sldId id="1476" r:id="rId27"/>
    <p:sldId id="1473" r:id="rId28"/>
    <p:sldId id="1474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C2F28EF-AA34-4D60-9AA2-046717862E27}">
          <p14:sldIdLst>
            <p14:sldId id="261"/>
            <p14:sldId id="267"/>
            <p14:sldId id="268"/>
            <p14:sldId id="269"/>
            <p14:sldId id="270"/>
            <p14:sldId id="1454"/>
            <p14:sldId id="1455"/>
            <p14:sldId id="1456"/>
            <p14:sldId id="1458"/>
            <p14:sldId id="1459"/>
            <p14:sldId id="1479"/>
            <p14:sldId id="1460"/>
            <p14:sldId id="1461"/>
            <p14:sldId id="1462"/>
            <p14:sldId id="1463"/>
            <p14:sldId id="1464"/>
            <p14:sldId id="1465"/>
            <p14:sldId id="1466"/>
            <p14:sldId id="1467"/>
            <p14:sldId id="1468"/>
            <p14:sldId id="1469"/>
            <p14:sldId id="1470"/>
            <p14:sldId id="1471"/>
            <p14:sldId id="1472"/>
            <p14:sldId id="1478"/>
            <p14:sldId id="1476"/>
            <p14:sldId id="1473"/>
            <p14:sldId id="147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2D54"/>
    <a:srgbClr val="882841"/>
    <a:srgbClr val="982A47"/>
    <a:srgbClr val="B50F08"/>
    <a:srgbClr val="9EC531"/>
    <a:srgbClr val="82B026"/>
    <a:srgbClr val="A6CE39"/>
    <a:srgbClr val="EEEEEE"/>
    <a:srgbClr val="ECECEC"/>
    <a:srgbClr val="BDD7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9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75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2E0E72C9-EF26-4E49-A624-76C408AA0C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8BC4FFD-392B-4F86-9583-534150C4A7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FBA26-99D0-422F-AE15-2DC8AA8D20EF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2C3668D-DBEA-4893-990A-8EC3CB8C0B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BB5E0-3B45-424F-8BAB-0AA8289D9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171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DF89C8-56DD-44EE-B8F7-81B7FE74B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2659" y="1122363"/>
            <a:ext cx="11284299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75D6B3-92A3-4D2A-A14C-F5EE1A0DE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0308"/>
            <a:ext cx="9144000" cy="11982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6631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900E8AD-424D-477A-8CCD-82E3B7EF5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230734"/>
            <a:ext cx="10515600" cy="40293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9AB785F-3827-4836-8087-E0D391D1D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8219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3200" b="1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09025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0B01BCF-7FB7-4F0B-A668-3DA2DF849A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14505"/>
            <a:ext cx="5181600" cy="316245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3768E1-2347-41CB-B3DE-DF77995A7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14505"/>
            <a:ext cx="5181600" cy="316245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DDF7923-D791-472E-89B5-B9C4BA877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8219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3200" b="1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5391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3448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3D6F8C3-C57B-4C72-91DC-67888C6FB4C6}"/>
              </a:ext>
            </a:extLst>
          </p:cNvPr>
          <p:cNvSpPr/>
          <p:nvPr userDrawn="1"/>
        </p:nvSpPr>
        <p:spPr>
          <a:xfrm>
            <a:off x="0" y="0"/>
            <a:ext cx="12192000" cy="647700"/>
          </a:xfrm>
          <a:prstGeom prst="rect">
            <a:avLst/>
          </a:prstGeom>
          <a:solidFill>
            <a:srgbClr val="EB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  <a:latin typeface="DIN Pro Medium" panose="020B0604020101020102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41D4A61-D42E-46BF-B7CD-B42B161DD4D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6044" y="100397"/>
            <a:ext cx="1176853" cy="43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5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299D904-788D-4149-A1E4-E9BAF86B1A1B}"/>
              </a:ext>
            </a:extLst>
          </p:cNvPr>
          <p:cNvSpPr/>
          <p:nvPr/>
        </p:nvSpPr>
        <p:spPr>
          <a:xfrm>
            <a:off x="0" y="-4094"/>
            <a:ext cx="12192000" cy="6862094"/>
          </a:xfrm>
          <a:prstGeom prst="rect">
            <a:avLst/>
          </a:prstGeom>
          <a:solidFill>
            <a:srgbClr val="EB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DIN Pro Medium" panose="020B0604020101020102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CFB9807-BA81-43F0-BCF3-35674CDD3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450" y="5538852"/>
            <a:ext cx="8761628" cy="81851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BB722C0-C273-43EF-8630-E0DB172006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6504" y="500637"/>
            <a:ext cx="2892603" cy="1081347"/>
          </a:xfrm>
          <a:prstGeom prst="rect">
            <a:avLst/>
          </a:prstGeom>
        </p:spPr>
      </p:pic>
      <p:sp>
        <p:nvSpPr>
          <p:cNvPr id="39" name="Подзаголовок 2">
            <a:extLst>
              <a:ext uri="{FF2B5EF4-FFF2-40B4-BE49-F238E27FC236}">
                <a16:creationId xmlns:a16="http://schemas.microsoft.com/office/drawing/2014/main" id="{21B1FA25-2A25-4BB4-AF45-4DF5B93BE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5333" y="5538852"/>
            <a:ext cx="7505515" cy="818511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00000"/>
              </a:lnSpc>
            </a:pPr>
            <a:r>
              <a:rPr lang="ru-RU" sz="2600" b="1" dirty="0">
                <a:solidFill>
                  <a:schemeClr val="bg1"/>
                </a:solidFill>
                <a:latin typeface="Arial" panose="020B0604020202020204" pitchFamily="34" charset="0"/>
              </a:rPr>
              <a:t>Эльвира Митюкова,</a:t>
            </a:r>
            <a:br>
              <a:rPr lang="ru-RU" sz="2600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</a:rPr>
              <a:t>кандидат экономических наук, аудитор, управляющий партнер ГК «Академия успешного бизнеса»</a:t>
            </a:r>
            <a:endParaRPr lang="ru-RU" sz="1500" dirty="0">
              <a:solidFill>
                <a:schemeClr val="bg1"/>
              </a:solidFill>
            </a:endParaRP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5077928-479B-4664-9FE8-FAC142AA97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7148" y="5730893"/>
            <a:ext cx="434428" cy="434428"/>
          </a:xfrm>
          <a:prstGeom prst="rect">
            <a:avLst/>
          </a:prstGeom>
          <a:effectLst>
            <a:outerShdw blurRad="38100" dist="88900" dir="5400000" sx="92000" sy="92000" algn="t" rotWithShape="0">
              <a:schemeClr val="accent1">
                <a:lumMod val="50000"/>
                <a:alpha val="95000"/>
              </a:schemeClr>
            </a:outerShdw>
          </a:effectLst>
        </p:spPr>
      </p:pic>
      <p:sp>
        <p:nvSpPr>
          <p:cNvPr id="37" name="Заголовок 1">
            <a:extLst>
              <a:ext uri="{FF2B5EF4-FFF2-40B4-BE49-F238E27FC236}">
                <a16:creationId xmlns:a16="http://schemas.microsoft.com/office/drawing/2014/main" id="{7E380F12-1ABA-48D7-BBF5-6F3065FAE0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0359" y="2799839"/>
            <a:ext cx="10861962" cy="2238376"/>
          </a:xfrm>
        </p:spPr>
        <p:txBody>
          <a:bodyPr>
            <a:noAutofit/>
          </a:bodyPr>
          <a:lstStyle/>
          <a:p>
            <a:pPr algn="l">
              <a:lnSpc>
                <a:spcPts val="8000"/>
              </a:lnSpc>
            </a:pPr>
            <a:r>
              <a:rPr lang="ru-RU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Главные изменения в расчетах с работниками и подрядчиками </a:t>
            </a:r>
            <a:endParaRPr lang="ru-RU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621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CECD6B7-C065-4013-AD43-00C4112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24" y="971643"/>
            <a:ext cx="10515600" cy="1325563"/>
          </a:xfrm>
        </p:spPr>
        <p:txBody>
          <a:bodyPr/>
          <a:lstStyle/>
          <a:p>
            <a:pPr algn="l" defTabSz="544244">
              <a:defRPr/>
            </a:pPr>
            <a:r>
              <a:rPr lang="ru-RU" sz="32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Увеличили социальные вычеты по НДФЛ</a:t>
            </a:r>
            <a:br>
              <a:rPr lang="ru-RU" sz="32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 </a:t>
            </a:r>
            <a:r>
              <a:rPr lang="ru-RU" altLang="ru-RU" sz="3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2024 г.</a:t>
            </a:r>
            <a:endParaRPr lang="ru-RU" sz="3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57B87B2-B446-42FC-B737-9D0AB8A4BBF4}"/>
              </a:ext>
            </a:extLst>
          </p:cNvPr>
          <p:cNvSpPr/>
          <p:nvPr/>
        </p:nvSpPr>
        <p:spPr>
          <a:xfrm>
            <a:off x="1054608" y="2045780"/>
            <a:ext cx="10896861" cy="4402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867" dirty="0"/>
          </a:p>
          <a:p>
            <a:r>
              <a:rPr lang="ru-RU" sz="1867" dirty="0"/>
              <a:t>Максимальный размер социального налогового вычета </a:t>
            </a:r>
            <a:r>
              <a:rPr lang="ru-RU" sz="1867" b="1" dirty="0"/>
              <a:t>по расходам на обучение ребенка увеличили с 50 000 до 110 000 руб. </a:t>
            </a:r>
          </a:p>
          <a:p>
            <a:r>
              <a:rPr lang="ru-RU" sz="1867" b="1" dirty="0"/>
              <a:t>Предельный размер социального налогового вычета </a:t>
            </a:r>
            <a:r>
              <a:rPr lang="ru-RU" sz="1867" dirty="0"/>
              <a:t>по расходам на собственное обучение, лечение и покупку лекарств повысили </a:t>
            </a:r>
            <a:r>
              <a:rPr lang="ru-RU" sz="1867" b="1" dirty="0"/>
              <a:t>с 120 000 до 150 000 руб.</a:t>
            </a:r>
            <a:r>
              <a:rPr lang="ru-RU" sz="1867" dirty="0"/>
              <a:t> Поправки внесли в статью 219 НК. </a:t>
            </a:r>
          </a:p>
          <a:p>
            <a:endParaRPr lang="ru-RU" sz="1867" dirty="0">
              <a:solidFill>
                <a:srgbClr val="000000"/>
              </a:solidFill>
            </a:endParaRPr>
          </a:p>
          <a:p>
            <a:r>
              <a:rPr lang="ru-RU" sz="1867" dirty="0">
                <a:solidFill>
                  <a:srgbClr val="000000"/>
                </a:solidFill>
              </a:rPr>
              <a:t>ФНС разъяснила, что новые максимальные размеры будут действовать лишь при подаче декларации за 2024 год в 2025 году. В течение 2024 года можно будет получить вычеты у своего работодателя.</a:t>
            </a:r>
            <a:endParaRPr lang="ru-RU" sz="1867" dirty="0"/>
          </a:p>
          <a:p>
            <a:endParaRPr lang="ru-RU" sz="1867" b="1" dirty="0"/>
          </a:p>
          <a:p>
            <a:r>
              <a:rPr lang="ru-RU" sz="1867" b="1" dirty="0"/>
              <a:t>Источник:</a:t>
            </a:r>
            <a:r>
              <a:rPr lang="ru-RU" sz="1867" dirty="0"/>
              <a:t> Закон от 28.04.2023 № 159-ФЗ.</a:t>
            </a:r>
          </a:p>
          <a:p>
            <a:br>
              <a:rPr lang="ru-RU" sz="1867" dirty="0"/>
            </a:br>
            <a:br>
              <a:rPr lang="ru-RU" sz="1867" dirty="0"/>
            </a:br>
            <a:endParaRPr lang="ru-RU" sz="1867" dirty="0"/>
          </a:p>
        </p:txBody>
      </p:sp>
    </p:spTree>
    <p:extLst>
      <p:ext uri="{BB962C8B-B14F-4D97-AF65-F5344CB8AC3E}">
        <p14:creationId xmlns:p14="http://schemas.microsoft.com/office/powerpoint/2010/main" val="1770110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780310"/>
            <a:ext cx="9039475" cy="607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117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CECD6B7-C065-4013-AD43-00C4112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656" y="989931"/>
            <a:ext cx="10710672" cy="1325563"/>
          </a:xfrm>
        </p:spPr>
        <p:txBody>
          <a:bodyPr/>
          <a:lstStyle/>
          <a:p>
            <a:pPr algn="l" defTabSz="544244">
              <a:spcBef>
                <a:spcPct val="0"/>
              </a:spcBef>
              <a:defRPr/>
            </a:pPr>
            <a:r>
              <a:rPr lang="ru-RU" altLang="ru-RU" sz="3200" dirty="0">
                <a:solidFill>
                  <a:srgbClr val="C00000"/>
                </a:solidFill>
                <a:latin typeface="Arial Black" panose="020B0A04020102020204" pitchFamily="34" charset="0"/>
              </a:rPr>
              <a:t>Упрощен порядок получения вычета с 2024 г.</a:t>
            </a:r>
            <a:endParaRPr lang="ru-RU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57B87B2-B446-42FC-B737-9D0AB8A4BBF4}"/>
              </a:ext>
            </a:extLst>
          </p:cNvPr>
          <p:cNvSpPr/>
          <p:nvPr/>
        </p:nvSpPr>
        <p:spPr>
          <a:xfrm>
            <a:off x="1057656" y="1908620"/>
            <a:ext cx="10896861" cy="382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867" b="1" dirty="0">
              <a:ea typeface="Times New Roman" panose="02020603050405020304" pitchFamily="18" charset="0"/>
            </a:endParaRPr>
          </a:p>
          <a:p>
            <a:r>
              <a:rPr lang="ru-RU" sz="1867" dirty="0">
                <a:ea typeface="Times New Roman" panose="02020603050405020304" pitchFamily="18" charset="0"/>
              </a:rPr>
              <a:t>С 2024 года компании будут передавать налоговикам </a:t>
            </a:r>
            <a:r>
              <a:rPr lang="ru-RU" sz="1867" b="1" dirty="0">
                <a:ea typeface="Times New Roman" panose="02020603050405020304" pitchFamily="18" charset="0"/>
              </a:rPr>
              <a:t>информацию о расходах клиента</a:t>
            </a:r>
            <a:r>
              <a:rPr lang="ru-RU" sz="1867" dirty="0">
                <a:ea typeface="Times New Roman" panose="02020603050405020304" pitchFamily="18" charset="0"/>
              </a:rPr>
              <a:t>. Но только если есть техническая возможность. Поправки внесли в статью 221.1 НК.</a:t>
            </a:r>
          </a:p>
          <a:p>
            <a:endParaRPr lang="ru-RU" sz="1867" dirty="0">
              <a:ea typeface="Times New Roman" panose="02020603050405020304" pitchFamily="18" charset="0"/>
            </a:endParaRPr>
          </a:p>
          <a:p>
            <a:r>
              <a:rPr lang="ru-RU" sz="1867" dirty="0">
                <a:ea typeface="Times New Roman" panose="02020603050405020304" pitchFamily="18" charset="0"/>
              </a:rPr>
              <a:t>Основанием для передачи сведений в инспекцию будет </a:t>
            </a:r>
            <a:r>
              <a:rPr lang="ru-RU" sz="1867" b="1" dirty="0">
                <a:ea typeface="Times New Roman" panose="02020603050405020304" pitchFamily="18" charset="0"/>
              </a:rPr>
              <a:t>письменное заявление человека. Поэтому если он не обратится в компанию за упрощенным получением вычета, то отправлять налоговикам информацию не потребуется</a:t>
            </a:r>
            <a:r>
              <a:rPr lang="ru-RU" sz="1867" dirty="0">
                <a:ea typeface="Times New Roman" panose="02020603050405020304" pitchFamily="18" charset="0"/>
              </a:rPr>
              <a:t>.</a:t>
            </a:r>
          </a:p>
          <a:p>
            <a:endParaRPr lang="ru-RU" sz="1867" dirty="0">
              <a:ea typeface="Times New Roman" panose="02020603050405020304" pitchFamily="18" charset="0"/>
            </a:endParaRPr>
          </a:p>
          <a:p>
            <a:r>
              <a:rPr lang="ru-RU" sz="1867" dirty="0">
                <a:ea typeface="Times New Roman" panose="02020603050405020304" pitchFamily="18" charset="0"/>
              </a:rPr>
              <a:t>Граждане смогут воспользоваться упрощенным порядком для возврата НДФЛ </a:t>
            </a:r>
            <a:r>
              <a:rPr lang="ru-RU" sz="1867" b="1" dirty="0">
                <a:ea typeface="Times New Roman" panose="02020603050405020304" pitchFamily="18" charset="0"/>
              </a:rPr>
              <a:t>за лечение, страхование, обучение и фитнес. Исключение — лекарства </a:t>
            </a:r>
            <a:r>
              <a:rPr lang="ru-RU" sz="1867" dirty="0">
                <a:ea typeface="Times New Roman" panose="02020603050405020304" pitchFamily="18" charset="0"/>
              </a:rPr>
              <a:t>(подп. 3 п. 1 ст. 219 НК).</a:t>
            </a:r>
          </a:p>
          <a:p>
            <a:br>
              <a:rPr lang="ru-RU" sz="1867" dirty="0"/>
            </a:br>
            <a:br>
              <a:rPr lang="ru-RU" sz="1867" dirty="0"/>
            </a:br>
            <a:endParaRPr lang="ru-RU" sz="1867" dirty="0"/>
          </a:p>
        </p:txBody>
      </p:sp>
    </p:spTree>
    <p:extLst>
      <p:ext uri="{BB962C8B-B14F-4D97-AF65-F5344CB8AC3E}">
        <p14:creationId xmlns:p14="http://schemas.microsoft.com/office/powerpoint/2010/main" val="1752890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CECD6B7-C065-4013-AD43-00C4112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123" y="928461"/>
            <a:ext cx="10515600" cy="1325563"/>
          </a:xfrm>
        </p:spPr>
        <p:txBody>
          <a:bodyPr/>
          <a:lstStyle/>
          <a:p>
            <a:pPr algn="l" defTabSz="544244">
              <a:spcBef>
                <a:spcPct val="0"/>
              </a:spcBef>
              <a:defRPr/>
            </a:pPr>
            <a:r>
              <a:rPr lang="ru-RU" altLang="ru-RU" sz="3200" dirty="0">
                <a:solidFill>
                  <a:srgbClr val="C00000"/>
                </a:solidFill>
                <a:latin typeface="Arial Black" panose="020B0A04020102020204" pitchFamily="34" charset="0"/>
              </a:rPr>
              <a:t>Изменения по НДФЛ в 2023-2024 гг.</a:t>
            </a:r>
            <a:endParaRPr lang="ru-RU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C0C1424-A97C-4892-8B53-441BE94CE6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9"/>
              </p:ext>
            </p:extLst>
          </p:nvPr>
        </p:nvGraphicFramePr>
        <p:xfrm>
          <a:off x="1117123" y="1591243"/>
          <a:ext cx="10660349" cy="52667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7933">
                  <a:extLst>
                    <a:ext uri="{9D8B030D-6E8A-4147-A177-3AD203B41FA5}">
                      <a16:colId xmlns:a16="http://schemas.microsoft.com/office/drawing/2014/main" val="3331467982"/>
                    </a:ext>
                  </a:extLst>
                </a:gridCol>
                <a:gridCol w="5275262">
                  <a:extLst>
                    <a:ext uri="{9D8B030D-6E8A-4147-A177-3AD203B41FA5}">
                      <a16:colId xmlns:a16="http://schemas.microsoft.com/office/drawing/2014/main" val="2878122838"/>
                    </a:ext>
                  </a:extLst>
                </a:gridCol>
                <a:gridCol w="2517154">
                  <a:extLst>
                    <a:ext uri="{9D8B030D-6E8A-4147-A177-3AD203B41FA5}">
                      <a16:colId xmlns:a16="http://schemas.microsoft.com/office/drawing/2014/main" val="1793576819"/>
                    </a:ext>
                  </a:extLst>
                </a:gridCol>
              </a:tblGrid>
              <a:tr h="1667105">
                <a:tc>
                  <a:txBody>
                    <a:bodyPr/>
                    <a:lstStyle/>
                    <a:p>
                      <a:r>
                        <a:rPr lang="ru-RU" sz="1900" b="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Уточнили порядок  налогообложения доходов удаленных работников</a:t>
                      </a:r>
                      <a:endParaRPr lang="ru-RU" sz="1900" b="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9783" marR="79783" marT="39891" marB="3989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b="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Ставку НДФЛ для работающих за границей по трудовому договору или ГПД установили в размере </a:t>
                      </a:r>
                      <a:r>
                        <a:rPr lang="ru-RU" sz="19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13 %</a:t>
                      </a:r>
                      <a:r>
                        <a:rPr lang="ru-RU" sz="1900" b="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(или 15% – с доходов свыше 5 млн руб.) </a:t>
                      </a:r>
                      <a:r>
                        <a:rPr lang="ru-RU" sz="19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 зависимости от статуса налогового резидентства</a:t>
                      </a:r>
                      <a:endParaRPr lang="ru-RU" sz="19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9783" marR="79783" marT="39891" marB="3989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b="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1 января 2024 г.</a:t>
                      </a:r>
                    </a:p>
                    <a:p>
                      <a:r>
                        <a:rPr lang="ru-RU" sz="1900" b="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 21 статьи 2 Закона № 389-ФЗ</a:t>
                      </a:r>
                      <a:endParaRPr lang="ru-RU" sz="1900" b="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9783" marR="79783" marT="39891" marB="3989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366540"/>
                  </a:ext>
                </a:extLst>
              </a:tr>
              <a:tr h="1932548">
                <a:tc rowSpan="2">
                  <a:txBody>
                    <a:bodyPr/>
                    <a:lstStyle/>
                    <a:p>
                      <a:endParaRPr lang="ru-RU" sz="1900" b="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900" b="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Уточнили порядок освобождения от НДФЛ и взносов компенсаций дистанционным сотрудникам, а также порядок их учета в расходах при расчете налога на прибыль</a:t>
                      </a:r>
                      <a:endParaRPr lang="ru-RU" sz="1900" b="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9783" marR="79783" marT="39891" marB="39891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b="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9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Компенсации за использование личного оборудования и ПО</a:t>
                      </a:r>
                      <a:r>
                        <a:rPr lang="ru-RU" sz="1900" b="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не подтвержденные документами, освободили от НДФЛ и взносов в пределах </a:t>
                      </a:r>
                      <a:r>
                        <a:rPr lang="ru-RU" sz="19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руб. за рабочий день</a:t>
                      </a:r>
                      <a:endParaRPr lang="ru-RU" sz="19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9783" marR="79783" marT="39891" marB="39891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b="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900" b="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1 января 2024 г.</a:t>
                      </a:r>
                    </a:p>
                    <a:p>
                      <a:r>
                        <a:rPr lang="ru-RU" sz="1900" b="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 28, 123 статьи 2 Закона № 389-ФЗ</a:t>
                      </a:r>
                    </a:p>
                  </a:txBody>
                  <a:tcPr marL="79783" marR="79783" marT="39891" marB="3989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6886562"/>
                  </a:ext>
                </a:extLst>
              </a:tr>
              <a:tr h="16671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b="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Компенсацию в пределах 35 рублей за рабочий день, которая не подтверждена документами, можно учесть в расходах при расчете налога на прибыль</a:t>
                      </a:r>
                      <a:endParaRPr lang="ru-RU" sz="1900" b="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9783" marR="79783" marT="39891" marB="3989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b="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31 августа 2023 г.</a:t>
                      </a:r>
                    </a:p>
                    <a:p>
                      <a:r>
                        <a:rPr lang="ru-RU" sz="1900" b="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 52 ст. 2, п. 2 ст. 13 Закона № 389-ФЗ</a:t>
                      </a:r>
                      <a:endParaRPr lang="ru-RU" sz="1900" b="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9783" marR="79783" marT="39891" marB="3989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5942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000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CECD6B7-C065-4013-AD43-00C4112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792" y="925923"/>
            <a:ext cx="10896860" cy="1325563"/>
          </a:xfrm>
        </p:spPr>
        <p:txBody>
          <a:bodyPr/>
          <a:lstStyle/>
          <a:p>
            <a:pPr algn="l"/>
            <a:r>
              <a:rPr lang="ru-RU" altLang="ru-RU" sz="3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Компенсации за разъездной характер работы с 2024 г.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57B87B2-B446-42FC-B737-9D0AB8A4BBF4}"/>
              </a:ext>
            </a:extLst>
          </p:cNvPr>
          <p:cNvSpPr/>
          <p:nvPr/>
        </p:nvSpPr>
        <p:spPr>
          <a:xfrm>
            <a:off x="1002792" y="2251486"/>
            <a:ext cx="10896861" cy="4976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867" dirty="0"/>
              <a:t>В статьи 217 и 422 НК РФ внесены новые положения, которые устанавливают необлагаемый НДФЛ и страховыми взносами предельный размер суточных и полевого довольствия, выплачиваемых работникам, постоянная работа которых осуществляется в пути или имеет разъездной характер. </a:t>
            </a:r>
          </a:p>
          <a:p>
            <a:pPr algn="l"/>
            <a:endParaRPr lang="ru-RU" sz="1867" dirty="0"/>
          </a:p>
          <a:p>
            <a:pPr algn="l"/>
            <a:r>
              <a:rPr lang="ru-RU" sz="1867" dirty="0"/>
              <a:t>Данный лимит </a:t>
            </a:r>
            <a:r>
              <a:rPr lang="ru-RU" sz="1867" b="1" dirty="0"/>
              <a:t>составит 700 рублей </a:t>
            </a:r>
            <a:r>
              <a:rPr lang="ru-RU" sz="1867" dirty="0"/>
              <a:t>за каждый день работы или нахождения в пути в пределах РФ. В случае разъездной работы и нахождения в пути за пределами РФ лимит составляет </a:t>
            </a:r>
            <a:r>
              <a:rPr lang="ru-RU" sz="1867" b="1" dirty="0"/>
              <a:t>2 500 рублей</a:t>
            </a:r>
            <a:r>
              <a:rPr lang="ru-RU" sz="1867" dirty="0"/>
              <a:t>.</a:t>
            </a:r>
          </a:p>
          <a:p>
            <a:pPr algn="l"/>
            <a:endParaRPr lang="ru-RU" sz="1867" dirty="0"/>
          </a:p>
          <a:p>
            <a:pPr algn="l"/>
            <a:r>
              <a:rPr lang="ru-RU" sz="1867" dirty="0"/>
              <a:t>Такая же мера касается выплачиваемой взамен суточных надбавки за вахтовый метод работы лицам, выполняющим работы вахтовым методом.</a:t>
            </a:r>
          </a:p>
          <a:p>
            <a:pPr algn="l"/>
            <a:endParaRPr lang="ru-RU" sz="1867" dirty="0"/>
          </a:p>
          <a:p>
            <a:r>
              <a:rPr lang="ru-RU" sz="1867" dirty="0">
                <a:latin typeface="Arial" panose="020B0604020202020204" pitchFamily="34" charset="0"/>
                <a:cs typeface="Arial" panose="020B0604020202020204" pitchFamily="34" charset="0"/>
              </a:rPr>
              <a:t>Основание: </a:t>
            </a:r>
          </a:p>
          <a:p>
            <a:r>
              <a:rPr lang="ru-RU" sz="1867" dirty="0">
                <a:latin typeface="Arial" panose="020B0604020202020204" pitchFamily="34" charset="0"/>
                <a:cs typeface="Arial" panose="020B0604020202020204" pitchFamily="34" charset="0"/>
              </a:rPr>
              <a:t>пункт 28 статьи 2  Федерального закона от 31.07.2023 № 389-ФЗ</a:t>
            </a:r>
            <a:endParaRPr lang="ru-RU" sz="1867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br>
              <a:rPr lang="ru-RU" sz="1867" dirty="0"/>
            </a:br>
            <a:br>
              <a:rPr lang="ru-RU" sz="1867" dirty="0"/>
            </a:br>
            <a:endParaRPr lang="ru-RU" sz="1867" dirty="0"/>
          </a:p>
        </p:txBody>
      </p:sp>
    </p:spTree>
    <p:extLst>
      <p:ext uri="{BB962C8B-B14F-4D97-AF65-F5344CB8AC3E}">
        <p14:creationId xmlns:p14="http://schemas.microsoft.com/office/powerpoint/2010/main" val="2911283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CECD6B7-C065-4013-AD43-00C4112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792" y="925923"/>
            <a:ext cx="10896860" cy="1325563"/>
          </a:xfrm>
        </p:spPr>
        <p:txBody>
          <a:bodyPr/>
          <a:lstStyle/>
          <a:p>
            <a:r>
              <a:rPr lang="ru-RU" altLang="ru-RU" sz="3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НДФЛ с материальной выгоды в 2023-2024 гг.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57B87B2-B446-42FC-B737-9D0AB8A4BBF4}"/>
              </a:ext>
            </a:extLst>
          </p:cNvPr>
          <p:cNvSpPr/>
          <p:nvPr/>
        </p:nvSpPr>
        <p:spPr>
          <a:xfrm>
            <a:off x="1075944" y="2022886"/>
            <a:ext cx="10896861" cy="382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67" dirty="0"/>
              <a:t>Закон № 67-ФЗ предусматривал </a:t>
            </a:r>
            <a:r>
              <a:rPr lang="ru-RU" sz="1867" b="1" dirty="0"/>
              <a:t>освобождение от НДФЛ материальной выгоды, полученной физлицами в 2021-2023 годах</a:t>
            </a:r>
            <a:r>
              <a:rPr lang="ru-RU" sz="1867" dirty="0"/>
              <a:t>. Этому был посвящен п. 90 ст. 217 НК РФ.</a:t>
            </a:r>
          </a:p>
          <a:p>
            <a:endParaRPr lang="ru-RU" sz="1867" dirty="0"/>
          </a:p>
          <a:p>
            <a:r>
              <a:rPr lang="ru-RU" sz="1867" b="1" dirty="0"/>
              <a:t>С 2024 г. НДФЛ по ставке 35% </a:t>
            </a:r>
            <a:r>
              <a:rPr lang="ru-RU" sz="1867" dirty="0"/>
              <a:t>облагаются следующие виды доходов в виде материальный выгоды (ст. 212 НК РФ):</a:t>
            </a:r>
          </a:p>
          <a:p>
            <a:endParaRPr lang="ru-RU" sz="1867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867" dirty="0"/>
              <a:t> материальная выгода от экономии на процентах;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67" dirty="0"/>
              <a:t> материальная выгода от приобретения товаров, работ и услуг между взаимозависимыми лицами;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67" dirty="0"/>
              <a:t> материальная выгода от приобретения ценных бумаг.</a:t>
            </a:r>
          </a:p>
          <a:p>
            <a:br>
              <a:rPr lang="ru-RU" sz="1867" dirty="0"/>
            </a:br>
            <a:br>
              <a:rPr lang="ru-RU" sz="1867" dirty="0"/>
            </a:br>
            <a:endParaRPr lang="ru-RU" sz="1867" dirty="0"/>
          </a:p>
        </p:txBody>
      </p:sp>
    </p:spTree>
    <p:extLst>
      <p:ext uri="{BB962C8B-B14F-4D97-AF65-F5344CB8AC3E}">
        <p14:creationId xmlns:p14="http://schemas.microsoft.com/office/powerpoint/2010/main" val="2114719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CECD6B7-C065-4013-AD43-00C4112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088" y="907635"/>
            <a:ext cx="10896860" cy="1325563"/>
          </a:xfrm>
        </p:spPr>
        <p:txBody>
          <a:bodyPr/>
          <a:lstStyle/>
          <a:p>
            <a:pPr algn="l"/>
            <a:r>
              <a:rPr lang="ru-RU" altLang="ru-RU" sz="3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НДФЛ по ставке 15% в 2023-2024 гг.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57B87B2-B446-42FC-B737-9D0AB8A4BBF4}"/>
              </a:ext>
            </a:extLst>
          </p:cNvPr>
          <p:cNvSpPr/>
          <p:nvPr/>
        </p:nvSpPr>
        <p:spPr>
          <a:xfrm>
            <a:off x="1085087" y="1766779"/>
            <a:ext cx="10896861" cy="5551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67" b="1" dirty="0"/>
              <a:t>В 2021–2023 году налоговые агенты в особом порядке применяют лимит 5 млн руб. и прогрессивную шкалу ставок к доходам резидентов</a:t>
            </a:r>
          </a:p>
          <a:p>
            <a:endParaRPr lang="ru-RU" sz="1867" b="1" dirty="0"/>
          </a:p>
          <a:p>
            <a:r>
              <a:rPr lang="ru-RU" sz="1867" dirty="0"/>
              <a:t>Лимит 5 млн руб. и прогрессивную шкалу налоговые агенты обязаны применять не к совокупности налоговых баз, а к каждой налоговой базе отдельно (п. 3 ст. 2 Закона от 23.11.2020 № 372-ФЗ в ред. Закона от 19.12.2022 № 523-ФЗ).</a:t>
            </a:r>
          </a:p>
          <a:p>
            <a:endParaRPr lang="ru-RU" sz="1867" dirty="0"/>
          </a:p>
          <a:p>
            <a:r>
              <a:rPr lang="ru-RU" sz="1867" dirty="0"/>
              <a:t>После окончания года ИФНС рассчитает налог по совокупности налоговых баз. Разницу между НДФЛ, рассчитанным инспекцией и налоговым агентом, налогоплательщики должны доплатить самостоятельно на основании уведомлений, направленных им из ИФНС. Об этом сказано в пункте 6 статьи 228 НК.</a:t>
            </a:r>
          </a:p>
          <a:p>
            <a:endParaRPr lang="ru-RU" sz="1867" dirty="0"/>
          </a:p>
          <a:p>
            <a:r>
              <a:rPr lang="ru-RU" sz="1867" dirty="0"/>
              <a:t>Начиная с 2024 года налоговые агенты самостоятельно определяют этот лимит по совокупности всех налоговых баз. Исключение составят только доходы от долевого участия в виде дивидендов. По ним налоговую базу по-прежнему нужно определять отдельно. Это следует из пунктов 2 и 3 статьи 214 НК.</a:t>
            </a:r>
          </a:p>
          <a:p>
            <a:br>
              <a:rPr lang="ru-RU" sz="1867" dirty="0"/>
            </a:br>
            <a:br>
              <a:rPr lang="ru-RU" sz="1867" dirty="0"/>
            </a:br>
            <a:endParaRPr lang="ru-RU" sz="1867" dirty="0"/>
          </a:p>
        </p:txBody>
      </p:sp>
    </p:spTree>
    <p:extLst>
      <p:ext uri="{BB962C8B-B14F-4D97-AF65-F5344CB8AC3E}">
        <p14:creationId xmlns:p14="http://schemas.microsoft.com/office/powerpoint/2010/main" val="1280040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CECD6B7-C065-4013-AD43-00C4112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808" y="953355"/>
            <a:ext cx="10896860" cy="1325563"/>
          </a:xfrm>
        </p:spPr>
        <p:txBody>
          <a:bodyPr/>
          <a:lstStyle/>
          <a:p>
            <a:pPr algn="l"/>
            <a:r>
              <a:rPr lang="ru-RU" altLang="ru-RU" sz="3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Новая отчетность: ЕФС-1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57B87B2-B446-42FC-B737-9D0AB8A4BBF4}"/>
              </a:ext>
            </a:extLst>
          </p:cNvPr>
          <p:cNvSpPr/>
          <p:nvPr/>
        </p:nvSpPr>
        <p:spPr>
          <a:xfrm>
            <a:off x="1130808" y="1543464"/>
            <a:ext cx="10896861" cy="612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67" dirty="0">
                <a:solidFill>
                  <a:srgbClr val="222222"/>
                </a:solidFill>
              </a:rPr>
              <a:t>С 1 января 2023 года ПФР и ФСС объединили в Фонд социального страхования - СФР (</a:t>
            </a:r>
            <a:r>
              <a:rPr lang="ru-RU" sz="1867" dirty="0"/>
              <a:t>Закон от 14.07.2022 № 236-ФЗ</a:t>
            </a:r>
            <a:r>
              <a:rPr lang="ru-RU" sz="1867" dirty="0">
                <a:solidFill>
                  <a:srgbClr val="222222"/>
                </a:solidFill>
              </a:rPr>
              <a:t>). </a:t>
            </a:r>
          </a:p>
          <a:p>
            <a:endParaRPr lang="ru-RU" sz="1867" dirty="0">
              <a:solidFill>
                <a:srgbClr val="222222"/>
              </a:solidFill>
            </a:endParaRPr>
          </a:p>
          <a:p>
            <a:r>
              <a:rPr lang="ru-RU" sz="1867" b="1" dirty="0"/>
              <a:t>Отчетность. Новый отчет ЕФС-1</a:t>
            </a:r>
            <a:r>
              <a:rPr lang="ru-RU" sz="1867" dirty="0"/>
              <a:t>, утверждена постановлением Правления ПФР от 31.10.2022 № 245п</a:t>
            </a:r>
          </a:p>
          <a:p>
            <a:endParaRPr lang="ru-RU" sz="1867" dirty="0"/>
          </a:p>
          <a:p>
            <a:r>
              <a:rPr lang="ru-RU" sz="1867" b="1" dirty="0"/>
              <a:t>Подраздел 1.1 </a:t>
            </a:r>
            <a:r>
              <a:rPr lang="ru-RU" sz="1867" dirty="0"/>
              <a:t>заменяет форму СЗВ-ТД. Сдавайте его:</a:t>
            </a:r>
          </a:p>
          <a:p>
            <a:r>
              <a:rPr lang="ru-RU" sz="1867" dirty="0"/>
              <a:t>— не позже следующего рабочего дня после приема или увольнения работника, заключения или расторжения ГПД, а также если приостановили или возобновили трудовой договор;</a:t>
            </a:r>
          </a:p>
          <a:p>
            <a:r>
              <a:rPr lang="ru-RU" sz="1867" dirty="0"/>
              <a:t>— не позже 25-го числа следующего месяца, если работника перевели на другую работу или он подал заявление о выборе способа ведения трудовой книжки.</a:t>
            </a:r>
          </a:p>
          <a:p>
            <a:endParaRPr lang="ru-RU" sz="1867" dirty="0"/>
          </a:p>
          <a:p>
            <a:r>
              <a:rPr lang="ru-RU" sz="1867" b="1" dirty="0"/>
              <a:t>Подраздел 1.2 </a:t>
            </a:r>
            <a:r>
              <a:rPr lang="ru-RU" sz="1867" dirty="0"/>
              <a:t>нужно ежегодно сдавать вместо СЗВ-СТАЖ. </a:t>
            </a:r>
          </a:p>
          <a:p>
            <a:r>
              <a:rPr lang="ru-RU" sz="1867" dirty="0"/>
              <a:t>Срок — не позднее 25 января года, следующего за отчетным. </a:t>
            </a:r>
          </a:p>
          <a:p>
            <a:endParaRPr lang="ru-RU" sz="1867" dirty="0"/>
          </a:p>
          <a:p>
            <a:r>
              <a:rPr lang="ru-RU" sz="1867" b="1" dirty="0"/>
              <a:t>Раздел 2 </a:t>
            </a:r>
            <a:r>
              <a:rPr lang="ru-RU" sz="1867" dirty="0"/>
              <a:t>заменяет 4-ФСС. </a:t>
            </a:r>
          </a:p>
          <a:p>
            <a:r>
              <a:rPr lang="ru-RU" sz="1867" dirty="0"/>
              <a:t>Сдавать его надо ежеквартально не позднее 25-го числа месяца, следующего за отчетным периодом. </a:t>
            </a:r>
          </a:p>
          <a:p>
            <a:br>
              <a:rPr lang="ru-RU" sz="1867" dirty="0"/>
            </a:br>
            <a:br>
              <a:rPr lang="ru-RU" sz="1867" dirty="0"/>
            </a:br>
            <a:endParaRPr lang="ru-RU" sz="1867" dirty="0"/>
          </a:p>
        </p:txBody>
      </p:sp>
    </p:spTree>
    <p:extLst>
      <p:ext uri="{BB962C8B-B14F-4D97-AF65-F5344CB8AC3E}">
        <p14:creationId xmlns:p14="http://schemas.microsoft.com/office/powerpoint/2010/main" val="3679987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CECD6B7-C065-4013-AD43-00C4112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808" y="880682"/>
            <a:ext cx="10896860" cy="1325563"/>
          </a:xfrm>
        </p:spPr>
        <p:txBody>
          <a:bodyPr/>
          <a:lstStyle/>
          <a:p>
            <a:pPr algn="l"/>
            <a:r>
              <a:rPr lang="ru-RU" altLang="ru-RU" sz="3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ЕФС-1 при заключении договора подряда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57B87B2-B446-42FC-B737-9D0AB8A4BBF4}"/>
              </a:ext>
            </a:extLst>
          </p:cNvPr>
          <p:cNvSpPr/>
          <p:nvPr/>
        </p:nvSpPr>
        <p:spPr>
          <a:xfrm>
            <a:off x="1130808" y="1543464"/>
            <a:ext cx="10896861" cy="612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67" b="1" dirty="0">
                <a:solidFill>
                  <a:srgbClr val="222222"/>
                </a:solidFill>
              </a:rPr>
              <a:t>Договор подписали раньше, чем по нему начались работы.</a:t>
            </a:r>
            <a:r>
              <a:rPr lang="ru-RU" sz="1867" dirty="0">
                <a:solidFill>
                  <a:srgbClr val="222222"/>
                </a:solidFill>
              </a:rPr>
              <a:t> </a:t>
            </a:r>
          </a:p>
          <a:p>
            <a:r>
              <a:rPr lang="ru-RU" sz="1867" dirty="0">
                <a:solidFill>
                  <a:srgbClr val="222222"/>
                </a:solidFill>
              </a:rPr>
              <a:t>В графе 2 подраздела 1.1 ЕФС-1 укажите дату начала работ, в графе 9 — день подписания договора. Отчитываясь об окончании договора ГПХ, в графах 2 и 9 приведите дату фактического окончания работ. Датой окончания ГПД считается день завершения работ.</a:t>
            </a:r>
          </a:p>
          <a:p>
            <a:endParaRPr lang="ru-RU" sz="1867" dirty="0">
              <a:solidFill>
                <a:srgbClr val="222222"/>
              </a:solidFill>
            </a:endParaRPr>
          </a:p>
          <a:p>
            <a:r>
              <a:rPr lang="ru-RU" sz="1867" b="1" dirty="0">
                <a:solidFill>
                  <a:srgbClr val="222222"/>
                </a:solidFill>
              </a:rPr>
              <a:t>Договор подписали позже, чем начались работы по нему. </a:t>
            </a:r>
          </a:p>
          <a:p>
            <a:r>
              <a:rPr lang="ru-RU" sz="1867" dirty="0">
                <a:solidFill>
                  <a:srgbClr val="222222"/>
                </a:solidFill>
              </a:rPr>
              <a:t>Отчет заполняйте по тем же правилам, которые описали выше. В графе 2 отчета отразите день фактического начала работ, а в графе 9 — дату заключения </a:t>
            </a:r>
            <a:r>
              <a:rPr lang="ru-RU" sz="1867" dirty="0"/>
              <a:t>договора. </a:t>
            </a:r>
          </a:p>
          <a:p>
            <a:endParaRPr lang="ru-RU" sz="1867" b="1" dirty="0"/>
          </a:p>
          <a:p>
            <a:r>
              <a:rPr lang="ru-RU" sz="1867" b="1" dirty="0"/>
              <a:t>Даты начала и окончания работ не указаны.</a:t>
            </a:r>
            <a:r>
              <a:rPr lang="ru-RU" sz="1867" dirty="0"/>
              <a:t> </a:t>
            </a:r>
          </a:p>
          <a:p>
            <a:r>
              <a:rPr lang="ru-RU" sz="1867" dirty="0"/>
              <a:t>Ориентируйтесь на дату заключения договора и акт выполненных работ. В графах 2 и 9 приведите день, когда договор заключили. А чтобы отчитаться об окончании договора, в графах 2 и 9 поставьте дату завершения работ согласно акту.</a:t>
            </a:r>
          </a:p>
          <a:p>
            <a:endParaRPr lang="ru-RU" sz="1867" dirty="0"/>
          </a:p>
          <a:p>
            <a:r>
              <a:rPr lang="ru-RU" sz="1867" b="1" dirty="0"/>
              <a:t>Работа начата в 2022 г. и продолжается в 2023-м. </a:t>
            </a:r>
            <a:r>
              <a:rPr lang="ru-RU" sz="1867" dirty="0"/>
              <a:t>В графах 2 и 9 покажите только завершение работ по договору. </a:t>
            </a:r>
          </a:p>
          <a:p>
            <a:endParaRPr lang="ru-RU" sz="1867" b="1" dirty="0"/>
          </a:p>
          <a:p>
            <a:r>
              <a:rPr lang="ru-RU" sz="1867" b="1" dirty="0"/>
              <a:t>Источник: </a:t>
            </a:r>
            <a:r>
              <a:rPr lang="ru-RU" sz="1867" dirty="0"/>
              <a:t>письмо Минтруда от 04.04.2023 № 14-1/10/В-4784</a:t>
            </a:r>
          </a:p>
          <a:p>
            <a:br>
              <a:rPr lang="ru-RU" sz="1867" dirty="0"/>
            </a:br>
            <a:br>
              <a:rPr lang="ru-RU" sz="1867" dirty="0"/>
            </a:br>
            <a:endParaRPr lang="ru-RU" sz="1867" dirty="0"/>
          </a:p>
        </p:txBody>
      </p:sp>
    </p:spTree>
    <p:extLst>
      <p:ext uri="{BB962C8B-B14F-4D97-AF65-F5344CB8AC3E}">
        <p14:creationId xmlns:p14="http://schemas.microsoft.com/office/powerpoint/2010/main" val="253869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CECD6B7-C065-4013-AD43-00C4112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808" y="880682"/>
            <a:ext cx="10896860" cy="1325563"/>
          </a:xfrm>
        </p:spPr>
        <p:txBody>
          <a:bodyPr/>
          <a:lstStyle/>
          <a:p>
            <a:pPr algn="l"/>
            <a:r>
              <a:rPr lang="ru-RU" altLang="ru-RU" sz="3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Ошибки в ЕФС-1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57B87B2-B446-42FC-B737-9D0AB8A4BBF4}"/>
              </a:ext>
            </a:extLst>
          </p:cNvPr>
          <p:cNvSpPr/>
          <p:nvPr/>
        </p:nvSpPr>
        <p:spPr>
          <a:xfrm>
            <a:off x="1130808" y="1653192"/>
            <a:ext cx="10896861" cy="5551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67" b="1" dirty="0">
                <a:solidFill>
                  <a:srgbClr val="222222"/>
                </a:solidFill>
              </a:rPr>
              <a:t>Код </a:t>
            </a:r>
            <a:r>
              <a:rPr lang="ru-RU" sz="1867" b="1" dirty="0"/>
              <a:t>«20» </a:t>
            </a:r>
            <a:r>
              <a:rPr lang="ru-RU" sz="1867" dirty="0"/>
              <a:t>означает, что найденные ошибки не считают критическими. Вам исправлять или уточнять ничего не нужно.</a:t>
            </a:r>
          </a:p>
          <a:p>
            <a:endParaRPr lang="ru-RU" sz="1867" b="1" dirty="0"/>
          </a:p>
          <a:p>
            <a:r>
              <a:rPr lang="ru-RU" sz="1867" b="1" dirty="0"/>
              <a:t>Код «30» </a:t>
            </a:r>
            <a:r>
              <a:rPr lang="ru-RU" sz="1867" dirty="0"/>
              <a:t>говорит о том, что отчет приняли, но обнаружили незначительные ошибки, которые нужно исправить. </a:t>
            </a:r>
            <a:r>
              <a:rPr lang="ru-RU" sz="1867" b="1" dirty="0"/>
              <a:t>Поэтому перепроверьте сведения и уточните. Сделать это нужно в течение пяти рабочих дней </a:t>
            </a:r>
            <a:r>
              <a:rPr lang="ru-RU" sz="1867" dirty="0"/>
              <a:t>(ст. 17 Закона от 01.04.1996 № 27-ФЗ). </a:t>
            </a:r>
          </a:p>
          <a:p>
            <a:endParaRPr lang="ru-RU" sz="1867" dirty="0"/>
          </a:p>
          <a:p>
            <a:r>
              <a:rPr lang="ru-RU" sz="1867" b="1" dirty="0"/>
              <a:t>Код«50»</a:t>
            </a:r>
            <a:r>
              <a:rPr lang="ru-RU" sz="1867" dirty="0"/>
              <a:t> означает, что поданная форма ЕФС-1 не соответствует установленным формам и форматам. Код ошибки «50» не связан со сведениями о каких-то конкретных застрахованных лицах, указанных в ЕФС-1. То есть причина – ошибки общего характера. Подавать сведения придется заново (приложение 7, утв. постановлением ПФР от 31.10.2022 № 246п). </a:t>
            </a:r>
          </a:p>
          <a:p>
            <a:endParaRPr lang="ru-RU" sz="1867" dirty="0"/>
          </a:p>
          <a:p>
            <a:r>
              <a:rPr lang="ru-RU" sz="1867" dirty="0"/>
              <a:t>Исправить ошибки в ЕФС-1 нужно в течение пяти рабочих дней. Если проигнорировать сообщение СФР, должностное лицо оштрафуют. Штраф от 300 до 500 руб. будет, если сдать неправильные сведения по форме ЕФС-1, сдать отчет позже срока или не отчитаться вообще (ст. 17 Закона от 01.04.1996 № 27-ФЗ).</a:t>
            </a:r>
          </a:p>
          <a:p>
            <a:br>
              <a:rPr lang="ru-RU" sz="1867" dirty="0"/>
            </a:br>
            <a:br>
              <a:rPr lang="ru-RU" sz="1867" dirty="0"/>
            </a:br>
            <a:endParaRPr lang="ru-RU" sz="1867" dirty="0"/>
          </a:p>
        </p:txBody>
      </p:sp>
    </p:spTree>
    <p:extLst>
      <p:ext uri="{BB962C8B-B14F-4D97-AF65-F5344CB8AC3E}">
        <p14:creationId xmlns:p14="http://schemas.microsoft.com/office/powerpoint/2010/main" val="3472910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324E6F4F-8B76-4F0D-97E4-BFB0ADE45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6528" y="1827184"/>
            <a:ext cx="10515600" cy="402938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/>
              <a:t>Все работодатели обязаны индексировать зарплату в связи с ростом потребительских цен на товары и услуги</a:t>
            </a:r>
            <a:r>
              <a:rPr lang="ru-RU" sz="1800" dirty="0"/>
              <a:t> (ст. 134 ТК). </a:t>
            </a:r>
            <a:r>
              <a:rPr lang="ru-RU" sz="1800" dirty="0">
                <a:solidFill>
                  <a:srgbClr val="212121"/>
                </a:solidFill>
              </a:rPr>
              <a:t>Конституционный суд в своем определении от 28.11.2019 г. № 3163-О указал, что в Трудовом кодексе установленные нормы не позволяют работодателю, не относящемуся к бюджетной сфере, лишить работников предусмотренной законом гарантии и уклониться от установления индексации.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br>
              <a:rPr lang="ru-RU" sz="1800" dirty="0"/>
            </a:br>
            <a:r>
              <a:rPr lang="ru-RU" sz="1800" b="1" dirty="0"/>
              <a:t>Спорное утверждение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/>
              <a:t>У работодателей, которые не получают бюджетного финансирования, есть право самостоятельно устанавливать порядок индексации, учитывать всю совокупность обстоятельств, значимых как для работников, так и для работодателя (п. 10 Обзора судебной практики ВС № 4 (2017), определение ВС от 24.04.2017 № 18-КГ17-10).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/>
              <a:t>В локальном акте можно прописать условия индексации зарплаты. Например, </a:t>
            </a:r>
            <a:r>
              <a:rPr lang="ru-RU" sz="1800" i="1" dirty="0"/>
              <a:t>для индексации необходимо наличие у работодателя финансовых возможностей, отсутствие убытков и пр. Если условия не выполнены, индексация не проводится (откладывается). Трудовой кодекс не устанавливает требований к периодичности индексации. Это также следует прописать в коллективном договоре или локальном акте (ст. 134 ТК).</a:t>
            </a: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CECD6B7-C065-4013-AD43-00C4112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528" y="997014"/>
            <a:ext cx="10515600" cy="1325563"/>
          </a:xfrm>
        </p:spPr>
        <p:txBody>
          <a:bodyPr/>
          <a:lstStyle/>
          <a:p>
            <a:pPr algn="l"/>
            <a:r>
              <a:rPr lang="ru-RU" altLang="ru-RU" sz="3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Индексация зарплаты обязательна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66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CECD6B7-C065-4013-AD43-00C4112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368" y="908114"/>
            <a:ext cx="10896860" cy="1325563"/>
          </a:xfrm>
        </p:spPr>
        <p:txBody>
          <a:bodyPr/>
          <a:lstStyle/>
          <a:p>
            <a:pPr algn="l"/>
            <a:r>
              <a:rPr lang="ru-RU" altLang="ru-RU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РСВ в 2023 г.</a:t>
            </a:r>
            <a:endParaRPr lang="ru-RU" altLang="ru-RU" sz="3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57B87B2-B446-42FC-B737-9D0AB8A4BBF4}"/>
              </a:ext>
            </a:extLst>
          </p:cNvPr>
          <p:cNvSpPr/>
          <p:nvPr/>
        </p:nvSpPr>
        <p:spPr>
          <a:xfrm>
            <a:off x="1039368" y="1680624"/>
            <a:ext cx="10896861" cy="5551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67" dirty="0"/>
              <a:t>ФНС утвердила бланки РСВ и персонифицированных сведений о физических лицах (приказ ФНС от 29.09.2022 № ЕД-7-11/878@).</a:t>
            </a:r>
          </a:p>
          <a:p>
            <a:endParaRPr lang="ru-RU" sz="1867" dirty="0"/>
          </a:p>
          <a:p>
            <a:pPr algn="l"/>
            <a:r>
              <a:rPr lang="ru-RU" sz="1867" dirty="0">
                <a:latin typeface="Proxima Nova Rg Inner"/>
              </a:rPr>
              <a:t>Контрольные соотношения для проверки РСВ приведены в письмах ФНС </a:t>
            </a:r>
            <a:r>
              <a:rPr lang="ru-RU" sz="1867" b="1" dirty="0">
                <a:latin typeface="Proxima Nova Rg Inner"/>
              </a:rPr>
              <a:t>от 10.03.2023 № БС-4-11/2773@ и от 15.03.2023 № БС-4-11/2952@. </a:t>
            </a:r>
            <a:r>
              <a:rPr lang="ru-RU" sz="1867" dirty="0">
                <a:latin typeface="Proxima Nova Rg Inner"/>
              </a:rPr>
              <a:t>Налоговая уточнила, что сверять РСВ с 6-НДФЛ не будут.</a:t>
            </a:r>
            <a:br>
              <a:rPr lang="ru-RU" sz="1867" dirty="0"/>
            </a:br>
            <a:endParaRPr lang="ru-RU" sz="1867" dirty="0"/>
          </a:p>
          <a:p>
            <a:pPr algn="l"/>
            <a:endParaRPr lang="ru-RU" sz="1867" dirty="0"/>
          </a:p>
          <a:p>
            <a:r>
              <a:rPr lang="ru-RU" sz="1867" b="1" dirty="0">
                <a:solidFill>
                  <a:srgbClr val="222222"/>
                </a:solidFill>
              </a:rPr>
              <a:t>Квартальный РСВ</a:t>
            </a:r>
          </a:p>
          <a:p>
            <a:endParaRPr lang="ru-RU" sz="1867" dirty="0">
              <a:solidFill>
                <a:srgbClr val="222222"/>
              </a:solidFill>
            </a:endParaRPr>
          </a:p>
          <a:p>
            <a:r>
              <a:rPr lang="ru-RU" sz="1867" dirty="0">
                <a:solidFill>
                  <a:srgbClr val="222222"/>
                </a:solidFill>
              </a:rPr>
              <a:t>Из расчета исключили раздел 3 «Персонифицированные сведения …». В отчете - общие суммы по </a:t>
            </a:r>
            <a:r>
              <a:rPr lang="ru-RU" sz="1867" dirty="0"/>
              <a:t>облагаемой и необлагаемой базе, а также начисленные за отчетный период страховые взносы. </a:t>
            </a:r>
          </a:p>
          <a:p>
            <a:endParaRPr lang="ru-RU" sz="1867" dirty="0"/>
          </a:p>
          <a:p>
            <a:r>
              <a:rPr lang="ru-RU" sz="1867" dirty="0"/>
              <a:t>Сдавать такой </a:t>
            </a:r>
            <a:r>
              <a:rPr lang="ru-RU" sz="1867" b="1" dirty="0"/>
              <a:t>отчет нужно не позднее 25-го числа месяца</a:t>
            </a:r>
            <a:r>
              <a:rPr lang="ru-RU" sz="1867" dirty="0"/>
              <a:t>, следующего за расчетным (отчетным) периодом (Закон от 14.07.2022 № 239-ФЗ). </a:t>
            </a:r>
          </a:p>
          <a:p>
            <a:r>
              <a:rPr lang="ru-RU" sz="1867" dirty="0"/>
              <a:t> </a:t>
            </a:r>
            <a:br>
              <a:rPr lang="ru-RU" sz="1867" dirty="0"/>
            </a:br>
            <a:br>
              <a:rPr lang="ru-RU" sz="1867" dirty="0"/>
            </a:br>
            <a:endParaRPr lang="ru-RU" sz="1867" dirty="0"/>
          </a:p>
        </p:txBody>
      </p:sp>
    </p:spTree>
    <p:extLst>
      <p:ext uri="{BB962C8B-B14F-4D97-AF65-F5344CB8AC3E}">
        <p14:creationId xmlns:p14="http://schemas.microsoft.com/office/powerpoint/2010/main" val="915962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CECD6B7-C065-4013-AD43-00C4112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80681"/>
            <a:ext cx="10896860" cy="1325563"/>
          </a:xfrm>
        </p:spPr>
        <p:txBody>
          <a:bodyPr/>
          <a:lstStyle/>
          <a:p>
            <a:pPr algn="l"/>
            <a:r>
              <a:rPr lang="ru-RU" altLang="ru-RU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РСВ в 2023 г.</a:t>
            </a:r>
            <a:endParaRPr lang="ru-RU" altLang="ru-RU" sz="3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57B87B2-B446-42FC-B737-9D0AB8A4BBF4}"/>
              </a:ext>
            </a:extLst>
          </p:cNvPr>
          <p:cNvSpPr/>
          <p:nvPr/>
        </p:nvSpPr>
        <p:spPr>
          <a:xfrm>
            <a:off x="1066800" y="1543462"/>
            <a:ext cx="11030712" cy="954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67" b="1" dirty="0"/>
              <a:t>Ежемесячный РСВ. </a:t>
            </a:r>
            <a:r>
              <a:rPr lang="ru-RU" sz="1867" dirty="0"/>
              <a:t>Ежемесячно нужно сдавать персонифицированные сведения о физлицах. В отчет входят персональные данные и сведения о суммах выплат, взносов. Срок  — </a:t>
            </a:r>
            <a:r>
              <a:rPr lang="ru-RU" sz="1867" b="1" dirty="0"/>
              <a:t>не позднее 25-го числа каждого месяца</a:t>
            </a:r>
            <a:r>
              <a:rPr lang="ru-RU" sz="1867" dirty="0"/>
              <a:t>, следующего за истекшим (Закон от 14.07.2022 № 239-ФЗ). 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A2AC4E-9D23-4070-B6AC-1B47E0BDD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792" y="2705443"/>
            <a:ext cx="8415304" cy="395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974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CECD6B7-C065-4013-AD43-00C4112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434" y="1056719"/>
            <a:ext cx="10896860" cy="1325563"/>
          </a:xfrm>
        </p:spPr>
        <p:txBody>
          <a:bodyPr/>
          <a:lstStyle/>
          <a:p>
            <a:pPr algn="l"/>
            <a:r>
              <a:rPr lang="ru-RU" altLang="ru-RU" sz="3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Облагаются НДФЛ, но не попадают под страховые взносы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FB7096-AD04-4C06-8A7E-720A671B4B27}"/>
              </a:ext>
            </a:extLst>
          </p:cNvPr>
          <p:cNvSpPr txBox="1"/>
          <p:nvPr/>
        </p:nvSpPr>
        <p:spPr>
          <a:xfrm>
            <a:off x="1178182" y="1993821"/>
            <a:ext cx="10802112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24282" lvl="8" indent="0">
              <a:spcBef>
                <a:spcPts val="0"/>
              </a:spcBef>
              <a:buNone/>
              <a:defRPr/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ea typeface="Times New Roman"/>
              <a:cs typeface="Times New Roman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2400" dirty="0"/>
              <a:t> пособия по временной нетрудоспособности,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2400" dirty="0"/>
              <a:t> арендная плата,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2400" dirty="0"/>
              <a:t> дивиденды,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2400" dirty="0"/>
              <a:t> подарки по договору дарения</a:t>
            </a:r>
          </a:p>
          <a:p>
            <a:endParaRPr lang="ru-RU" sz="1800" dirty="0"/>
          </a:p>
          <a:p>
            <a:r>
              <a:rPr lang="ru-RU" sz="1800" dirty="0"/>
              <a:t>Минфин подтвердил, что стоимость подарков, которые работодатель преподнес своим сотрудникам, не облагается страховыми взносами (</a:t>
            </a:r>
            <a:r>
              <a:rPr lang="ru-RU" sz="1800" b="1" dirty="0"/>
              <a:t>письмо от 15.10.2021 № 03-01-10/83519</a:t>
            </a:r>
            <a:r>
              <a:rPr lang="ru-RU" sz="1800" dirty="0"/>
              <a:t>). Но уточнил, что для подарков, которые стоят больше 3000 руб., есть условие. С работниками понадобится подписать договор дарения (п. 2 ст. 574 ГК).</a:t>
            </a:r>
          </a:p>
          <a:p>
            <a:endParaRPr lang="ru-RU" sz="1800" dirty="0"/>
          </a:p>
          <a:p>
            <a:r>
              <a:rPr lang="ru-RU" sz="1800" b="1" dirty="0"/>
              <a:t>Важно: уже в письме от 24.08.2022 № 03-04-06/82478 </a:t>
            </a:r>
            <a:r>
              <a:rPr lang="ru-RU" sz="1800" dirty="0"/>
              <a:t>Минфин утверждает, что на суммы подарков, затраты на покупку билетов на концерты и оплату санаторно-курортного лечения необходимо начислять страховые взносы.</a:t>
            </a:r>
          </a:p>
        </p:txBody>
      </p:sp>
    </p:spTree>
    <p:extLst>
      <p:ext uri="{BB962C8B-B14F-4D97-AF65-F5344CB8AC3E}">
        <p14:creationId xmlns:p14="http://schemas.microsoft.com/office/powerpoint/2010/main" val="37114657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CECD6B7-C065-4013-AD43-00C4112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434" y="979154"/>
            <a:ext cx="10896860" cy="1325563"/>
          </a:xfrm>
        </p:spPr>
        <p:txBody>
          <a:bodyPr/>
          <a:lstStyle/>
          <a:p>
            <a:pPr algn="l"/>
            <a:r>
              <a:rPr lang="ru-RU" altLang="ru-RU" sz="3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Страховые взносы с 1 января 2023 г.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FB7096-AD04-4C06-8A7E-720A671B4B27}"/>
              </a:ext>
            </a:extLst>
          </p:cNvPr>
          <p:cNvSpPr txBox="1"/>
          <p:nvPr/>
        </p:nvSpPr>
        <p:spPr>
          <a:xfrm>
            <a:off x="1130808" y="1641935"/>
            <a:ext cx="1080211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22222"/>
                </a:solidFill>
              </a:rPr>
              <a:t>Сроки уплаты </a:t>
            </a:r>
            <a:r>
              <a:rPr lang="ru-RU" dirty="0"/>
              <a:t>— 28-е число (Закон от 14.07.2022 № 263-ФЗ). </a:t>
            </a:r>
          </a:p>
          <a:p>
            <a:r>
              <a:rPr lang="ru-RU" b="0" dirty="0">
                <a:effectLst/>
              </a:rPr>
              <a:t>Письмо Минфина России от 16.08.2023 N 02-05-06/77424</a:t>
            </a:r>
            <a:endParaRPr lang="ru-RU" dirty="0"/>
          </a:p>
          <a:p>
            <a:endParaRPr lang="ru-RU" b="1" dirty="0"/>
          </a:p>
          <a:p>
            <a:r>
              <a:rPr lang="ru-RU" b="1" dirty="0"/>
              <a:t>Новые тарифы и единая база</a:t>
            </a:r>
          </a:p>
          <a:p>
            <a:endParaRPr lang="ru-RU" b="1" dirty="0"/>
          </a:p>
          <a:p>
            <a:r>
              <a:rPr lang="ru-RU" dirty="0"/>
              <a:t>При общих тарифах компании надо платить взносы по единому тарифу 30 %% в пределах базы и 15,1 % сверх нее (Закон от 14.07.2022 № 239-ФЗ). </a:t>
            </a:r>
          </a:p>
          <a:p>
            <a:endParaRPr lang="ru-RU" dirty="0"/>
          </a:p>
          <a:p>
            <a:r>
              <a:rPr lang="ru-RU" dirty="0"/>
              <a:t>Предельные базы по взносам объединили. </a:t>
            </a:r>
          </a:p>
          <a:p>
            <a:r>
              <a:rPr lang="ru-RU" dirty="0"/>
              <a:t>На 2023 год — </a:t>
            </a:r>
            <a:r>
              <a:rPr lang="ru-RU" b="1" dirty="0"/>
              <a:t>1 917 000 руб. </a:t>
            </a:r>
            <a:r>
              <a:rPr lang="ru-RU" dirty="0"/>
              <a:t>(постановление Правительства от 25.11.2022 № 2143).</a:t>
            </a:r>
          </a:p>
          <a:p>
            <a:endParaRPr lang="ru-RU" dirty="0"/>
          </a:p>
          <a:p>
            <a:r>
              <a:rPr lang="ru-RU" dirty="0"/>
              <a:t>Действуют с 2023 года пониженные тарифы страховых взносов: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15% – субъекты МСП с выплат свыше МРОТ и общепит;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7,6% – НКО (определенные виды деятельности) и благотворительные организации на УСН, IT-компании, участники СЭЗ, резиденты ТОСЭР и ОЭЗ, производители радиоэлектронной продукции, организации на Курилах;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0%  – выплаты </a:t>
            </a:r>
            <a:r>
              <a:rPr lang="ru-RU" dirty="0">
                <a:solidFill>
                  <a:srgbClr val="222222"/>
                </a:solidFill>
              </a:rPr>
              <a:t>членам экипажей судов, участники САР в Калининградской области и Приморском крае.</a:t>
            </a:r>
          </a:p>
        </p:txBody>
      </p:sp>
    </p:spTree>
    <p:extLst>
      <p:ext uri="{BB962C8B-B14F-4D97-AF65-F5344CB8AC3E}">
        <p14:creationId xmlns:p14="http://schemas.microsoft.com/office/powerpoint/2010/main" val="3910394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CECD6B7-C065-4013-AD43-00C4112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434" y="979154"/>
            <a:ext cx="10896860" cy="1325563"/>
          </a:xfrm>
        </p:spPr>
        <p:txBody>
          <a:bodyPr/>
          <a:lstStyle/>
          <a:p>
            <a:pPr algn="l"/>
            <a:r>
              <a:rPr lang="ru-RU" altLang="ru-RU" sz="3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Страховые взносы с 1 января 2023 г.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FB7096-AD04-4C06-8A7E-720A671B4B27}"/>
              </a:ext>
            </a:extLst>
          </p:cNvPr>
          <p:cNvSpPr txBox="1"/>
          <p:nvPr/>
        </p:nvSpPr>
        <p:spPr>
          <a:xfrm>
            <a:off x="1083434" y="1874949"/>
            <a:ext cx="1080211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/>
              <a:t>Облагаемые выплаты</a:t>
            </a:r>
          </a:p>
          <a:p>
            <a:endParaRPr lang="ru-RU" sz="1800" b="1" dirty="0"/>
          </a:p>
          <a:p>
            <a:r>
              <a:rPr lang="ru-RU" sz="1800" dirty="0"/>
              <a:t>В перечень облагаемых попали вознаграждения по договорам подряда и авторским договорам. Добавили к облагаемым выплатам и выплаты студентам за деятельность в стройотрядах, а также выплаты временно пребывающим иностранцам и иностранцам-ВКС.</a:t>
            </a:r>
          </a:p>
          <a:p>
            <a:endParaRPr lang="ru-RU" sz="1800" dirty="0"/>
          </a:p>
          <a:p>
            <a:r>
              <a:rPr lang="ru-RU" sz="1800" b="1" dirty="0"/>
              <a:t>Новые застрахованные</a:t>
            </a:r>
          </a:p>
          <a:p>
            <a:endParaRPr lang="ru-RU" sz="1800" b="1" dirty="0"/>
          </a:p>
          <a:p>
            <a:r>
              <a:rPr lang="ru-RU" sz="1800" dirty="0"/>
              <a:t>В перечень застрахованных лиц, включили временно пребывающих в РФ иностранцев и лиц без гражданства. В том числе постоянно проживающих в РФ иностранных граждан – ВКС. </a:t>
            </a:r>
          </a:p>
          <a:p>
            <a:r>
              <a:rPr lang="ru-RU" sz="1800" dirty="0"/>
              <a:t>Работодателей больше не нужно обеспечивать таких работников полисами ДМС или договорами о предоставлении платных медицинских услуг. Гарантии сохраняются только для высококвалифицированных специалистов, временно пребывающих в РФ.</a:t>
            </a:r>
          </a:p>
          <a:p>
            <a:endParaRPr lang="ru-RU" sz="1800" dirty="0"/>
          </a:p>
          <a:p>
            <a:r>
              <a:rPr lang="ru-RU" sz="1800" dirty="0"/>
              <a:t>Источник: Законы от 14.07.2022 № 236-ФЗ, № 237-ФЗ, № 239-ФЗ, № 240-ФЗ, № 263-ФЗ. </a:t>
            </a:r>
          </a:p>
        </p:txBody>
      </p:sp>
    </p:spTree>
    <p:extLst>
      <p:ext uri="{BB962C8B-B14F-4D97-AF65-F5344CB8AC3E}">
        <p14:creationId xmlns:p14="http://schemas.microsoft.com/office/powerpoint/2010/main" val="3773642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74" y="643251"/>
            <a:ext cx="9865895" cy="605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392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CECD6B7-C065-4013-AD43-00C4112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434" y="979154"/>
            <a:ext cx="10896860" cy="1325563"/>
          </a:xfrm>
        </p:spPr>
        <p:txBody>
          <a:bodyPr/>
          <a:lstStyle/>
          <a:p>
            <a:pPr algn="l"/>
            <a:r>
              <a:rPr lang="ru-RU" altLang="ru-RU" sz="3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Больничные подрядчикам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FB7096-AD04-4C06-8A7E-720A671B4B27}"/>
              </a:ext>
            </a:extLst>
          </p:cNvPr>
          <p:cNvSpPr txBox="1"/>
          <p:nvPr/>
        </p:nvSpPr>
        <p:spPr>
          <a:xfrm>
            <a:off x="1130808" y="1865805"/>
            <a:ext cx="1080211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/>
              <a:t>Письмо Минтруда от 05.08.2022 № 17-1/В-103</a:t>
            </a:r>
          </a:p>
          <a:p>
            <a:endParaRPr lang="ru-RU" sz="1800" dirty="0"/>
          </a:p>
          <a:p>
            <a:r>
              <a:rPr lang="ru-RU" sz="1800" b="1" i="1" dirty="0"/>
              <a:t>Первое исключение – это самозанятые</a:t>
            </a:r>
            <a:r>
              <a:rPr lang="ru-RU" sz="1800" dirty="0"/>
              <a:t>. Если компания заключила гражданско-правовой договор с самозанятым (не трудовой!) взносы за него платить не нужно. Соответственно, таким работникам компания не оплачивает больничные и декретные. </a:t>
            </a:r>
          </a:p>
          <a:p>
            <a:endParaRPr lang="ru-RU" sz="1800" dirty="0"/>
          </a:p>
          <a:p>
            <a:r>
              <a:rPr lang="ru-RU" sz="1800" b="1" i="1" dirty="0"/>
              <a:t>Второе исключение – те, кто не работал в 2022 году по трудовому договору.</a:t>
            </a:r>
            <a:r>
              <a:rPr lang="ru-RU" sz="1800" dirty="0"/>
              <a:t> </a:t>
            </a:r>
          </a:p>
          <a:p>
            <a:r>
              <a:rPr lang="ru-RU" sz="1800" dirty="0"/>
              <a:t>Согласно п. 4.2. новой редакции статьи 2 Закона № 255-ФЗ, работник, оформленный по договору ГПХ, может получить страховые выплаты только в том случае, если в предыдущем году страхователь перечислил за него страховые взносы в размере не менее стоимости страхового года (в 2022 году — 4 833,72 руб.). То есть, получить больничные и декретные в 2023 году смогут только те, кто в 2022 году работал по трудовому договору. И работодатель перечислят за них страховые взносы – не менее 4 833,72 руб. социальных взносов за год. Остальным придется ждать следующего года, чтобы выплаты по больничным и декретные стали им доступны.</a:t>
            </a:r>
          </a:p>
        </p:txBody>
      </p:sp>
    </p:spTree>
    <p:extLst>
      <p:ext uri="{BB962C8B-B14F-4D97-AF65-F5344CB8AC3E}">
        <p14:creationId xmlns:p14="http://schemas.microsoft.com/office/powerpoint/2010/main" val="28758896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CECD6B7-C065-4013-AD43-00C4112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434" y="979154"/>
            <a:ext cx="10896860" cy="1325563"/>
          </a:xfrm>
        </p:spPr>
        <p:txBody>
          <a:bodyPr/>
          <a:lstStyle/>
          <a:p>
            <a:pPr algn="l" defTabSz="544244">
              <a:spcBef>
                <a:spcPct val="0"/>
              </a:spcBef>
              <a:defRPr/>
            </a:pPr>
            <a:r>
              <a:rPr lang="ru-RU" altLang="ru-RU" sz="3200" dirty="0">
                <a:solidFill>
                  <a:srgbClr val="C00000"/>
                </a:solidFill>
                <a:latin typeface="Arial Black" panose="020B0A04020102020204" pitchFamily="34" charset="0"/>
              </a:rPr>
              <a:t>Правила заполнения путевых листов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FB7096-AD04-4C06-8A7E-720A671B4B27}"/>
              </a:ext>
            </a:extLst>
          </p:cNvPr>
          <p:cNvSpPr txBox="1"/>
          <p:nvPr/>
        </p:nvSpPr>
        <p:spPr>
          <a:xfrm>
            <a:off x="1083434" y="1884093"/>
            <a:ext cx="1080211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b="1" dirty="0"/>
              <a:t>Минтранс утвердил поправки в правила заполнения путевых листов (приказ от 05.05.2023 № 159). Поправки действуют с 1 сентября 2023 года до 1 марта 2029 года.</a:t>
            </a:r>
          </a:p>
          <a:p>
            <a:pPr>
              <a:defRPr/>
            </a:pPr>
            <a:endParaRPr lang="ru-RU" sz="1800" dirty="0"/>
          </a:p>
          <a:p>
            <a:pPr>
              <a:defRPr/>
            </a:pPr>
            <a:r>
              <a:rPr lang="ru-RU" sz="1800" b="1" dirty="0"/>
              <a:t>Прописали правила оформления путевых листов при различной длительности и количестве рейсов</a:t>
            </a:r>
            <a:r>
              <a:rPr lang="ru-RU" sz="1800" dirty="0"/>
              <a:t>. Допускается оформлять:</a:t>
            </a:r>
          </a:p>
          <a:p>
            <a:pPr marL="414751" indent="-414751">
              <a:buFont typeface="Arial" panose="020B0604020202020204" pitchFamily="34" charset="0"/>
              <a:buChar char="•"/>
              <a:defRPr/>
            </a:pPr>
            <a:r>
              <a:rPr lang="ru-RU" sz="1800" dirty="0"/>
              <a:t>один путевой лист на один рейс, если длительность рейса превышает продолжительность рабочего дня водителя;</a:t>
            </a:r>
          </a:p>
          <a:p>
            <a:pPr marL="414751" indent="-414751">
              <a:buFont typeface="Arial" panose="020B0604020202020204" pitchFamily="34" charset="0"/>
              <a:buChar char="•"/>
              <a:defRPr/>
            </a:pPr>
            <a:r>
              <a:rPr lang="ru-RU" sz="1800" dirty="0"/>
              <a:t>несколько путевых листов на бумажных носителях на одно транспортное средство раздельно на каждого водителя, в том числе на каждого последующего водителя после выпуска транспортного средства на линию;</a:t>
            </a:r>
          </a:p>
          <a:p>
            <a:pPr marL="414751" indent="-414751">
              <a:buFont typeface="Arial" panose="020B0604020202020204" pitchFamily="34" charset="0"/>
              <a:buChar char="•"/>
              <a:defRPr/>
            </a:pPr>
            <a:r>
              <a:rPr lang="ru-RU" sz="1800" dirty="0"/>
              <a:t>один путевой лист на несколько рейсов, если в течение рабочего дня водитель совершает один или несколько рейсов.</a:t>
            </a:r>
          </a:p>
          <a:p>
            <a:pPr>
              <a:defRPr/>
            </a:pPr>
            <a:endParaRPr lang="ru-RU" sz="1800" dirty="0"/>
          </a:p>
          <a:p>
            <a:pPr>
              <a:defRPr/>
            </a:pPr>
            <a:r>
              <a:rPr lang="ru-RU" sz="1800" b="1" dirty="0"/>
              <a:t>Разрешили корректировать отдельные реквизиты электронного путевого листа. </a:t>
            </a:r>
            <a:r>
              <a:rPr lang="ru-RU" sz="1800" dirty="0"/>
              <a:t>Изменения можно вносить в сведения о водителе (водителях) транспортного средства, марках, моделях прицепов (полуприцепов) и их регистрационных номерах.</a:t>
            </a:r>
          </a:p>
        </p:txBody>
      </p:sp>
    </p:spTree>
    <p:extLst>
      <p:ext uri="{BB962C8B-B14F-4D97-AF65-F5344CB8AC3E}">
        <p14:creationId xmlns:p14="http://schemas.microsoft.com/office/powerpoint/2010/main" val="4581618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CECD6B7-C065-4013-AD43-00C4112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434" y="841994"/>
            <a:ext cx="10896860" cy="1325563"/>
          </a:xfrm>
        </p:spPr>
        <p:txBody>
          <a:bodyPr/>
          <a:lstStyle/>
          <a:p>
            <a:pPr algn="l" defTabSz="544244">
              <a:spcBef>
                <a:spcPct val="0"/>
              </a:spcBef>
              <a:defRPr/>
            </a:pPr>
            <a:r>
              <a:rPr lang="ru-RU" altLang="ru-RU" sz="3200" dirty="0">
                <a:solidFill>
                  <a:srgbClr val="C00000"/>
                </a:solidFill>
                <a:latin typeface="Arial Black" panose="020B0A04020102020204" pitchFamily="34" charset="0"/>
              </a:rPr>
              <a:t>Правила заполнения путевых листов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61863A1-ECF6-442E-BEAE-0F8C87188A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1964"/>
              </p:ext>
            </p:extLst>
          </p:nvPr>
        </p:nvGraphicFramePr>
        <p:xfrm>
          <a:off x="1083434" y="1504775"/>
          <a:ext cx="10812910" cy="59443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6734">
                  <a:extLst>
                    <a:ext uri="{9D8B030D-6E8A-4147-A177-3AD203B41FA5}">
                      <a16:colId xmlns:a16="http://schemas.microsoft.com/office/drawing/2014/main" val="770964541"/>
                    </a:ext>
                  </a:extLst>
                </a:gridCol>
                <a:gridCol w="8266176">
                  <a:extLst>
                    <a:ext uri="{9D8B030D-6E8A-4147-A177-3AD203B41FA5}">
                      <a16:colId xmlns:a16="http://schemas.microsoft.com/office/drawing/2014/main" val="2957605671"/>
                    </a:ext>
                  </a:extLst>
                </a:gridCol>
              </a:tblGrid>
              <a:tr h="3996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Реквизит</a:t>
                      </a:r>
                      <a:endParaRPr lang="ru-RU" sz="1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5207" marR="115207" marT="57591" marB="57591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Новые правила</a:t>
                      </a:r>
                    </a:p>
                  </a:txBody>
                  <a:tcPr marL="115207" marR="115207" marT="57591" marB="5759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4512631"/>
                  </a:ext>
                </a:extLst>
              </a:tr>
              <a:tr h="9891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Сведения о лице, оформившем путевой лист</a:t>
                      </a:r>
                      <a:endParaRPr lang="ru-RU" sz="1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5207" marR="115207" marT="57591" marB="57591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Прописали, что если путевой лист оформляет таксист, который не является ИП, в путевом листе должны быть указаны его ФИО, место жительства, номер телефона, ИНН</a:t>
                      </a:r>
                      <a:endParaRPr lang="ru-RU" sz="1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5207" marR="115207" marT="57591" marB="5759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3985490"/>
                  </a:ext>
                </a:extLst>
              </a:tr>
              <a:tr h="899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Показания одометра</a:t>
                      </a:r>
                      <a:endParaRPr lang="ru-RU" sz="1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5207" marR="115207" marT="57591" marB="5759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Показания одометра, нужно будет заполнять также при возвращении транспортного средства выполнении последнего заказа легкового такси</a:t>
                      </a:r>
                    </a:p>
                  </a:txBody>
                  <a:tcPr marL="115207" marR="115207" marT="57591" marB="5759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9572779"/>
                  </a:ext>
                </a:extLst>
              </a:tr>
              <a:tr h="7708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Сведения о водителе</a:t>
                      </a:r>
                      <a:endParaRPr lang="ru-RU" sz="1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5207" marR="115207" marT="57591" marB="5759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Помимо Ф.И.О. водителя нужно еще указывать реквизиты водительского удостоверения и СНИЛС</a:t>
                      </a:r>
                      <a:endParaRPr lang="ru-RU" sz="1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5207" marR="115207" marT="57591" marB="5759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4470045"/>
                  </a:ext>
                </a:extLst>
              </a:tr>
              <a:tr h="2391021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Сведения о медосмотре</a:t>
                      </a:r>
                      <a:endParaRPr lang="ru-RU" sz="1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5207" marR="115207" marT="57591" marB="57591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Исключили требование указывать сведения о лицензии. Прописали правила для дистанционных медосмотров - по правилам, утверждаемым </a:t>
                      </a:r>
                      <a:br>
                        <a:rPr lang="ru-RU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9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постановлением Правительства от 30.05.2023 № 866</a:t>
                      </a:r>
                      <a:r>
                        <a:rPr lang="ru-RU" sz="1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ru-RU" sz="19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900" b="1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900" b="1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Водители погрузчиков, как и другие водители должны проходить медосмотр (см. </a:t>
                      </a:r>
                      <a:r>
                        <a:rPr lang="ru-RU" sz="19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письмо Роструда от 10.08.2023 № ПГ/16443-6-1).</a:t>
                      </a:r>
                      <a:endParaRPr lang="ru-RU" sz="19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207" marR="115207" marT="57591" marB="5759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464529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5207" marR="115207" marT="57591" marB="5759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797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504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324E6F4F-8B76-4F0D-97E4-BFB0ADE45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6528" y="1827184"/>
            <a:ext cx="10515600" cy="4029389"/>
          </a:xfrm>
        </p:spPr>
        <p:txBody>
          <a:bodyPr/>
          <a:lstStyle/>
          <a:p>
            <a:pPr algn="l"/>
            <a:r>
              <a:rPr lang="ru-RU" sz="1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Конституционный суд </a:t>
            </a:r>
            <a:r>
              <a:rPr lang="ru-RU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постановил, что до тех пор пока в </a:t>
            </a:r>
            <a:r>
              <a:rPr lang="ru-RU" sz="1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статью 152</a:t>
            </a:r>
            <a:r>
              <a:rPr lang="ru-RU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ТК не внесут поправки, </a:t>
            </a:r>
            <a:r>
              <a:rPr lang="ru-RU" sz="1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сверхурочную работу нужно оплачивать из расчета полуторной (за первые 2 часа) либо двойной (за последующие часы) тарифной ставки или оклада с учетом компенсационных и стимулирующих выплат.</a:t>
            </a:r>
            <a:r>
              <a:rPr lang="ru-RU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endParaRPr lang="ru-RU" sz="18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Оплачивать сверхурочную работу с учетом компенсационных и стимулирующих выплат чиновники требовали и раньше. Такие выводы есть в </a:t>
            </a:r>
            <a:r>
              <a:rPr lang="ru-RU" sz="1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ответе</a:t>
            </a:r>
            <a:r>
              <a:rPr lang="ru-RU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на вопрос от 02.08.2018  № 99956 на сайте </a:t>
            </a:r>
            <a:r>
              <a:rPr lang="ru-RU" sz="1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онлайнинспекция.рф</a:t>
            </a:r>
            <a:r>
              <a:rPr lang="ru-RU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l"/>
            <a:r>
              <a:rPr lang="ru-RU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Специалисты Роструда обосновывали свои выводы ссылкой на </a:t>
            </a:r>
            <a:r>
              <a:rPr lang="ru-RU" sz="1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постановление Конституционного суда от 28.06.2018 № 26-П</a:t>
            </a:r>
            <a:r>
              <a:rPr lang="ru-RU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В нем говорится о том, что нужно учитывать компенсационные и стимулирующие выплаты при оплате работы в выходной и нерабочий праздничный день. Новое постановление Конституционного суда распространило эту логику на оплату сверхурочной работы. Оспорить иной подход не получится даже в суде.</a:t>
            </a:r>
          </a:p>
          <a:p>
            <a:pPr algn="l"/>
            <a:endParaRPr lang="ru-RU" sz="18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Источник:</a:t>
            </a:r>
            <a:r>
              <a:rPr lang="ru-RU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постановление Конституционного суда от 27.06.2023 № 35-П</a:t>
            </a:r>
            <a:r>
              <a:rPr lang="ru-RU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CECD6B7-C065-4013-AD43-00C4112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528" y="1001427"/>
            <a:ext cx="10515600" cy="1325563"/>
          </a:xfrm>
        </p:spPr>
        <p:txBody>
          <a:bodyPr/>
          <a:lstStyle/>
          <a:p>
            <a:pPr algn="l"/>
            <a:r>
              <a:rPr lang="ru-RU" altLang="ru-RU" sz="3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Оплата сверхурочной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4912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324E6F4F-8B76-4F0D-97E4-BFB0ADE45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6528" y="1827184"/>
            <a:ext cx="10515600" cy="4029389"/>
          </a:xfrm>
        </p:spPr>
        <p:txBody>
          <a:bodyPr/>
          <a:lstStyle/>
          <a:p>
            <a:pPr algn="l"/>
            <a:r>
              <a:rPr lang="ru-RU" sz="1800" b="0" i="0" dirty="0">
                <a:solidFill>
                  <a:srgbClr val="222222"/>
                </a:solidFill>
                <a:effectLst/>
              </a:rPr>
              <a:t>Работнику, который получил от работодателя выговор, можно снизить премию только за тот период, когда к сотруднику применили дисциплинарное взыскание (</a:t>
            </a:r>
            <a:r>
              <a:rPr lang="ru-RU" sz="1800" b="1" i="0" u="none" strike="noStrike" dirty="0">
                <a:effectLst/>
              </a:rPr>
              <a:t>постановление Конституционного суда от 15.06.2023 № 32-П</a:t>
            </a:r>
            <a:r>
              <a:rPr lang="ru-RU" sz="1800" b="0" i="0" dirty="0">
                <a:solidFill>
                  <a:srgbClr val="222222"/>
                </a:solidFill>
                <a:effectLst/>
              </a:rPr>
              <a:t>). </a:t>
            </a:r>
          </a:p>
          <a:p>
            <a:pPr algn="l"/>
            <a:endParaRPr lang="ru-RU" sz="1800" dirty="0">
              <a:solidFill>
                <a:srgbClr val="222222"/>
              </a:solidFill>
            </a:endParaRPr>
          </a:p>
          <a:p>
            <a:pPr algn="l"/>
            <a:r>
              <a:rPr lang="ru-RU" sz="1800" b="0" i="0" dirty="0">
                <a:solidFill>
                  <a:srgbClr val="222222"/>
                </a:solidFill>
                <a:effectLst/>
              </a:rPr>
              <a:t>В деле, которое рассмотрели судьи, сотрудник получил два выговора и вообще остался без премий. Судьи сочли такой подход несправедливым.</a:t>
            </a:r>
          </a:p>
          <a:p>
            <a:pPr algn="l"/>
            <a:endParaRPr lang="ru-RU" sz="1800" b="0" i="0" dirty="0">
              <a:solidFill>
                <a:srgbClr val="222222"/>
              </a:solidFill>
              <a:effectLst/>
            </a:endParaRPr>
          </a:p>
          <a:p>
            <a:pPr algn="l"/>
            <a:r>
              <a:rPr lang="ru-RU" sz="1800" b="0" i="0" dirty="0">
                <a:solidFill>
                  <a:srgbClr val="222222"/>
                </a:solidFill>
                <a:effectLst/>
              </a:rPr>
              <a:t>Премию выплачивают за достижение определенных показателей, ее размер не может быть произвольным. Любая премия должна быть соразмерна трудовому вкладу работника.</a:t>
            </a:r>
          </a:p>
          <a:p>
            <a:pPr algn="l"/>
            <a:br>
              <a:rPr lang="ru-RU" sz="1800" b="0" i="0" dirty="0">
                <a:solidFill>
                  <a:srgbClr val="222222"/>
                </a:solidFill>
                <a:effectLst/>
              </a:rPr>
            </a:br>
            <a:r>
              <a:rPr lang="ru-RU" sz="1800" b="0" i="0" dirty="0">
                <a:solidFill>
                  <a:srgbClr val="222222"/>
                </a:solidFill>
                <a:effectLst/>
              </a:rPr>
              <a:t>Второе ограничение — снизить размер премии из-за взыскания можно не более чем на 20 процентов от месячной зарплаты работника, причем с учетом других удержаний (ст. 138 ТК РФ). </a:t>
            </a:r>
          </a:p>
          <a:p>
            <a:pPr algn="l"/>
            <a:endParaRPr lang="ru-RU" sz="1800" dirty="0">
              <a:solidFill>
                <a:srgbClr val="222222"/>
              </a:solidFill>
            </a:endParaRPr>
          </a:p>
          <a:p>
            <a:pPr algn="l"/>
            <a:r>
              <a:rPr lang="ru-RU" sz="1800" b="0" i="0" dirty="0">
                <a:solidFill>
                  <a:srgbClr val="222222"/>
                </a:solidFill>
                <a:effectLst/>
              </a:rPr>
              <a:t>Вывод — нельзя полностью лишить работника премии из-за выговора.</a:t>
            </a:r>
            <a:br>
              <a:rPr lang="ru-RU" sz="1600" dirty="0"/>
            </a:br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CECD6B7-C065-4013-AD43-00C4112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792" y="925923"/>
            <a:ext cx="10515600" cy="1325563"/>
          </a:xfrm>
        </p:spPr>
        <p:txBody>
          <a:bodyPr/>
          <a:lstStyle/>
          <a:p>
            <a:r>
              <a:rPr lang="ru-RU" altLang="ru-RU" sz="3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Ограничения в вопросах снижения премий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044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CECD6B7-C065-4013-AD43-00C4112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067" y="925922"/>
            <a:ext cx="10515600" cy="1325563"/>
          </a:xfrm>
        </p:spPr>
        <p:txBody>
          <a:bodyPr/>
          <a:lstStyle/>
          <a:p>
            <a:pPr algn="l"/>
            <a:r>
              <a:rPr lang="ru-RU" sz="3200" b="1" dirty="0">
                <a:solidFill>
                  <a:srgbClr val="C00000"/>
                </a:solidFill>
                <a:latin typeface="Arial Black" panose="020B0A04020102020204" pitchFamily="34" charset="0"/>
              </a:rPr>
              <a:t>НДФЛ с 2023 г.</a:t>
            </a:r>
            <a:endParaRPr lang="ru-RU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57B87B2-B446-42FC-B737-9D0AB8A4BBF4}"/>
              </a:ext>
            </a:extLst>
          </p:cNvPr>
          <p:cNvSpPr/>
          <p:nvPr/>
        </p:nvSpPr>
        <p:spPr>
          <a:xfrm>
            <a:off x="1100067" y="1661856"/>
            <a:ext cx="10896861" cy="382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867" b="1" dirty="0">
                <a:solidFill>
                  <a:srgbClr val="222222"/>
                </a:solidFill>
                <a:latin typeface="Proxima Nova Rg Inner"/>
              </a:rPr>
              <a:t>Платить НДФЛ и отчитываться нужно в новые сроки</a:t>
            </a:r>
          </a:p>
          <a:p>
            <a:pPr algn="l"/>
            <a:r>
              <a:rPr lang="ru-RU" sz="1867" dirty="0">
                <a:solidFill>
                  <a:srgbClr val="222222"/>
                </a:solidFill>
                <a:latin typeface="Proxima Nova Rg Inner"/>
              </a:rPr>
              <a:t>С </a:t>
            </a:r>
            <a:r>
              <a:rPr lang="ru-RU" sz="1867" dirty="0">
                <a:latin typeface="Proxima Nova Rg Inner"/>
              </a:rPr>
              <a:t>2023 года действует единый налоговый счет, на который вы станете перечислять все налоги и взносы (Федеральный закон от 14.07.2022 № 263-ФЗ). </a:t>
            </a:r>
          </a:p>
          <a:p>
            <a:pPr algn="l"/>
            <a:endParaRPr lang="ru-RU" sz="1867" dirty="0">
              <a:latin typeface="Proxima Nova Rg Inner"/>
            </a:endParaRPr>
          </a:p>
          <a:p>
            <a:pPr algn="l"/>
            <a:r>
              <a:rPr lang="ru-RU" sz="1867" b="1" dirty="0">
                <a:latin typeface="Proxima Nova Rg Inner"/>
              </a:rPr>
              <a:t>Единые сроки: 28-е число — для уплаты всех налогов и взносов. 25-е число — срок сдачи отчетности. </a:t>
            </a:r>
          </a:p>
          <a:p>
            <a:pPr algn="l"/>
            <a:endParaRPr lang="ru-RU" sz="1867" b="1" dirty="0">
              <a:latin typeface="Proxima Nova Rg Inner"/>
            </a:endParaRPr>
          </a:p>
          <a:p>
            <a:pPr algn="l"/>
            <a:r>
              <a:rPr lang="ru-RU" sz="1867" dirty="0">
                <a:latin typeface="Proxima Nova Rg Inner"/>
              </a:rPr>
              <a:t>Сроки уплаты НДФЛ зависят от того, когда вы выплатили доходы работникам </a:t>
            </a:r>
            <a:r>
              <a:rPr lang="ru-RU" sz="1867" dirty="0">
                <a:solidFill>
                  <a:srgbClr val="222222"/>
                </a:solidFill>
                <a:latin typeface="Proxima Nova Rg Inner"/>
              </a:rPr>
              <a:t>и удержали налог (п. 6 ст. 226 НК в будущей редакции). </a:t>
            </a:r>
          </a:p>
          <a:p>
            <a:pPr algn="l"/>
            <a:endParaRPr lang="ru-RU" sz="1867" dirty="0">
              <a:solidFill>
                <a:srgbClr val="222222"/>
              </a:solidFill>
              <a:latin typeface="Proxima Nova Rg Inner"/>
            </a:endParaRPr>
          </a:p>
          <a:p>
            <a:pPr algn="l"/>
            <a:endParaRPr lang="ru-RU" sz="1867" dirty="0">
              <a:solidFill>
                <a:srgbClr val="222222"/>
              </a:solidFill>
              <a:latin typeface="Proxima Nova Rg Inner"/>
            </a:endParaRPr>
          </a:p>
          <a:p>
            <a:pPr algn="l"/>
            <a:br>
              <a:rPr lang="ru-RU" sz="1867" dirty="0"/>
            </a:br>
            <a:endParaRPr lang="ru-RU" sz="1867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0263F509-02B0-4483-ACDE-9A20CF74CB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125753"/>
              </p:ext>
            </p:extLst>
          </p:nvPr>
        </p:nvGraphicFramePr>
        <p:xfrm>
          <a:off x="1200650" y="4606516"/>
          <a:ext cx="10695693" cy="1957336"/>
        </p:xfrm>
        <a:graphic>
          <a:graphicData uri="http://schemas.openxmlformats.org/drawingml/2006/table">
            <a:tbl>
              <a:tblPr/>
              <a:tblGrid>
                <a:gridCol w="6370581">
                  <a:extLst>
                    <a:ext uri="{9D8B030D-6E8A-4147-A177-3AD203B41FA5}">
                      <a16:colId xmlns:a16="http://schemas.microsoft.com/office/drawing/2014/main" val="618361406"/>
                    </a:ext>
                  </a:extLst>
                </a:gridCol>
                <a:gridCol w="4325112">
                  <a:extLst>
                    <a:ext uri="{9D8B030D-6E8A-4147-A177-3AD203B41FA5}">
                      <a16:colId xmlns:a16="http://schemas.microsoft.com/office/drawing/2014/main" val="4220169464"/>
                    </a:ext>
                  </a:extLst>
                </a:gridCol>
              </a:tblGrid>
              <a:tr h="695960">
                <a:tc>
                  <a:txBody>
                    <a:bodyPr/>
                    <a:lstStyle/>
                    <a:p>
                      <a:pPr algn="l" fontAlgn="t"/>
                      <a:r>
                        <a:rPr lang="ru-RU" sz="1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Когда получен доход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Крайний срок уплаты НДФЛ</a:t>
                      </a:r>
                      <a:r>
                        <a:rPr lang="ru-RU" sz="1900" b="1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l" fontAlgn="t"/>
                      <a:r>
                        <a:rPr lang="ru-RU" sz="1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учетом переноса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99048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 fontAlgn="t"/>
                      <a:r>
                        <a:rPr lang="ru-RU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1 по 22 января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января (из-за переносов, так - 28)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3732818"/>
                  </a:ext>
                </a:extLst>
              </a:tr>
              <a:tr h="418096">
                <a:tc>
                  <a:txBody>
                    <a:bodyPr/>
                    <a:lstStyle/>
                    <a:p>
                      <a:pPr algn="l" fontAlgn="t"/>
                      <a:r>
                        <a:rPr lang="ru-RU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23 числа прошлого месяца по 22 число этого месяца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числа этого месяца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642023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 fontAlgn="t"/>
                      <a:r>
                        <a:rPr lang="ru-RU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23 по 31 декабря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Последний</a:t>
                      </a:r>
                      <a:r>
                        <a:rPr lang="ru-RU" sz="19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рабочий день года</a:t>
                      </a:r>
                      <a:endParaRPr lang="ru-RU" sz="1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3772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6918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CECD6B7-C065-4013-AD43-00C4112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067" y="915373"/>
            <a:ext cx="10515600" cy="1325563"/>
          </a:xfrm>
        </p:spPr>
        <p:txBody>
          <a:bodyPr/>
          <a:lstStyle/>
          <a:p>
            <a:pPr algn="l" defTabSz="544244">
              <a:spcBef>
                <a:spcPct val="0"/>
              </a:spcBef>
              <a:defRPr/>
            </a:pPr>
            <a:r>
              <a:rPr lang="ru-RU" altLang="ru-RU" sz="3200" dirty="0">
                <a:solidFill>
                  <a:srgbClr val="C00000"/>
                </a:solidFill>
                <a:latin typeface="Arial Black" panose="020B0A04020102020204" pitchFamily="34" charset="0"/>
              </a:rPr>
              <a:t>Новые изменения по НДФЛ в 2023-2024 гг.</a:t>
            </a:r>
            <a:endParaRPr lang="ru-RU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57B87B2-B446-42FC-B737-9D0AB8A4BBF4}"/>
              </a:ext>
            </a:extLst>
          </p:cNvPr>
          <p:cNvSpPr/>
          <p:nvPr/>
        </p:nvSpPr>
        <p:spPr>
          <a:xfrm>
            <a:off x="1130286" y="1780728"/>
            <a:ext cx="10896861" cy="2103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67" dirty="0">
                <a:latin typeface="Arial" panose="020B0604020202020204" pitchFamily="34" charset="0"/>
                <a:cs typeface="Arial" panose="020B0604020202020204" pitchFamily="34" charset="0"/>
              </a:rPr>
              <a:t>С 1 октября 2023 г. уведомление по НДФЛ можно подавать </a:t>
            </a:r>
            <a:r>
              <a:rPr lang="ru-RU" sz="1867" b="1" dirty="0">
                <a:latin typeface="Arial" panose="020B0604020202020204" pitchFamily="34" charset="0"/>
                <a:cs typeface="Arial" panose="020B0604020202020204" pitchFamily="34" charset="0"/>
              </a:rPr>
              <a:t>дважды в месяц. </a:t>
            </a:r>
          </a:p>
          <a:p>
            <a:endParaRPr lang="ru-RU" sz="1867" dirty="0"/>
          </a:p>
          <a:p>
            <a:r>
              <a:rPr lang="ru-RU" sz="1867" dirty="0">
                <a:latin typeface="Arial" panose="020B0604020202020204" pitchFamily="34" charset="0"/>
                <a:cs typeface="Arial" panose="020B0604020202020204" pitchFamily="34" charset="0"/>
              </a:rPr>
              <a:t>Основание: пункт 1 статьи 8  Федерального закона от 31.07.2023 № 389-ФЗ</a:t>
            </a:r>
            <a:endParaRPr lang="ru-RU" sz="1867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/>
            <a:endParaRPr lang="ru-RU" sz="1867" dirty="0">
              <a:solidFill>
                <a:srgbClr val="222222"/>
              </a:solidFill>
              <a:latin typeface="Proxima Nova Rg Inner"/>
            </a:endParaRPr>
          </a:p>
          <a:p>
            <a:pPr algn="l"/>
            <a:endParaRPr lang="ru-RU" sz="1867" dirty="0">
              <a:solidFill>
                <a:srgbClr val="222222"/>
              </a:solidFill>
              <a:latin typeface="Proxima Nova Rg Inner"/>
            </a:endParaRPr>
          </a:p>
          <a:p>
            <a:pPr algn="l"/>
            <a:br>
              <a:rPr lang="ru-RU" sz="1867" dirty="0"/>
            </a:br>
            <a:endParaRPr lang="ru-RU" sz="1867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7C50DE3-BF5A-45BE-A83F-BD8AA8489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067" y="3361212"/>
            <a:ext cx="8293107" cy="277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97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CECD6B7-C065-4013-AD43-00C4112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067" y="871096"/>
            <a:ext cx="10515600" cy="1325563"/>
          </a:xfrm>
        </p:spPr>
        <p:txBody>
          <a:bodyPr/>
          <a:lstStyle/>
          <a:p>
            <a:pPr algn="l"/>
            <a:r>
              <a:rPr lang="ru-RU" sz="3200" b="1" dirty="0">
                <a:solidFill>
                  <a:srgbClr val="C00000"/>
                </a:solidFill>
                <a:latin typeface="Arial Black" panose="020B0A04020102020204" pitchFamily="34" charset="0"/>
              </a:rPr>
              <a:t>Форма 6-НДФЛ</a:t>
            </a:r>
            <a:endParaRPr lang="ru-RU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57B87B2-B446-42FC-B737-9D0AB8A4BBF4}"/>
              </a:ext>
            </a:extLst>
          </p:cNvPr>
          <p:cNvSpPr/>
          <p:nvPr/>
        </p:nvSpPr>
        <p:spPr>
          <a:xfrm>
            <a:off x="1100067" y="1588704"/>
            <a:ext cx="10896861" cy="2431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67" dirty="0"/>
              <a:t>В 2023 году 6-НДФЛ надо сдавать по обновленной форме</a:t>
            </a:r>
            <a:r>
              <a:rPr lang="ru-RU" sz="1867" b="1" dirty="0">
                <a:solidFill>
                  <a:srgbClr val="000000"/>
                </a:solidFill>
              </a:rPr>
              <a:t> (</a:t>
            </a:r>
            <a:r>
              <a:rPr lang="ru-RU" sz="1867" b="1" dirty="0"/>
              <a:t>приказ ФНС от 29.09.2022 № ЕД-7-11/881@</a:t>
            </a:r>
            <a:r>
              <a:rPr lang="ru-RU" sz="1867" b="1" dirty="0">
                <a:solidFill>
                  <a:srgbClr val="000000"/>
                </a:solidFill>
              </a:rPr>
              <a:t>).</a:t>
            </a:r>
            <a:r>
              <a:rPr lang="ru-RU" sz="1867" b="1" dirty="0"/>
              <a:t> </a:t>
            </a:r>
            <a:r>
              <a:rPr lang="ru-RU" sz="1867" dirty="0"/>
              <a:t>Изменили раздел 1. В нем оставили только строки для НДФЛ, который перечисляют в течение квартала. Изменения связаны с введением ЕНП . Раздел 2 оставили без изменений.</a:t>
            </a:r>
            <a:br>
              <a:rPr lang="ru-RU" sz="1867" dirty="0"/>
            </a:br>
            <a:endParaRPr lang="ru-RU" sz="2133" dirty="0"/>
          </a:p>
          <a:p>
            <a:pPr algn="l"/>
            <a:endParaRPr lang="ru-RU" sz="1867" dirty="0">
              <a:solidFill>
                <a:srgbClr val="222222"/>
              </a:solidFill>
              <a:latin typeface="Proxima Nova Rg Inner"/>
            </a:endParaRPr>
          </a:p>
          <a:p>
            <a:pPr algn="l"/>
            <a:endParaRPr lang="ru-RU" sz="1867" dirty="0">
              <a:solidFill>
                <a:srgbClr val="222222"/>
              </a:solidFill>
              <a:latin typeface="Proxima Nova Rg Inner"/>
            </a:endParaRPr>
          </a:p>
          <a:p>
            <a:pPr algn="l"/>
            <a:br>
              <a:rPr lang="ru-RU" sz="1867" dirty="0"/>
            </a:br>
            <a:endParaRPr lang="ru-RU" sz="1867" dirty="0"/>
          </a:p>
        </p:txBody>
      </p:sp>
      <p:pic>
        <p:nvPicPr>
          <p:cNvPr id="5" name="Picture 4" descr="https://vip.1gl.ru/system/content/image/9/1/-35703936/">
            <a:extLst>
              <a:ext uri="{FF2B5EF4-FFF2-40B4-BE49-F238E27FC236}">
                <a16:creationId xmlns:a16="http://schemas.microsoft.com/office/drawing/2014/main" id="{274CF2CC-BD20-47B4-B19B-F0D29EDEB5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00"/>
          <a:stretch/>
        </p:blipFill>
        <p:spPr bwMode="auto">
          <a:xfrm>
            <a:off x="1100067" y="2760232"/>
            <a:ext cx="7458765" cy="3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083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CECD6B7-C065-4013-AD43-00C4112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355" y="935067"/>
            <a:ext cx="10515600" cy="1325563"/>
          </a:xfrm>
        </p:spPr>
        <p:txBody>
          <a:bodyPr/>
          <a:lstStyle/>
          <a:p>
            <a:pPr algn="l"/>
            <a:r>
              <a:rPr lang="ru-RU" sz="3200" b="1" dirty="0">
                <a:solidFill>
                  <a:srgbClr val="C00000"/>
                </a:solidFill>
                <a:latin typeface="Arial Black" panose="020B0A04020102020204" pitchFamily="34" charset="0"/>
              </a:rPr>
              <a:t>Форма 6-НДФЛ</a:t>
            </a:r>
            <a:endParaRPr lang="ru-RU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57B87B2-B446-42FC-B737-9D0AB8A4BBF4}"/>
              </a:ext>
            </a:extLst>
          </p:cNvPr>
          <p:cNvSpPr/>
          <p:nvPr/>
        </p:nvSpPr>
        <p:spPr>
          <a:xfrm>
            <a:off x="1118355" y="1830787"/>
            <a:ext cx="10896861" cy="5551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867" b="1" dirty="0"/>
              <a:t>Зарплата, выданная 23 числа и позднее (например, 25 сентября)</a:t>
            </a:r>
          </a:p>
          <a:p>
            <a:pPr algn="l"/>
            <a:endParaRPr lang="ru-RU" sz="1867" b="1" dirty="0"/>
          </a:p>
          <a:p>
            <a:pPr algn="l"/>
            <a:r>
              <a:rPr lang="ru-RU" sz="1867" b="1" dirty="0"/>
              <a:t>Раздел 1 формы 6-НДФЛ</a:t>
            </a:r>
          </a:p>
          <a:p>
            <a:pPr algn="l"/>
            <a:endParaRPr lang="ru-RU" sz="1867" dirty="0"/>
          </a:p>
          <a:p>
            <a:pPr algn="l"/>
            <a:r>
              <a:rPr lang="ru-RU" sz="1867" dirty="0"/>
              <a:t>В раздел 1 формы 6-НДФЛ за 9 месяцев попадет только удержанный НДФЛ в период по 22 сентября. НДФЛ, удержанный 25 сентября или позже, попадет в отчет уже за следующий период. То есть за 2023 год.</a:t>
            </a:r>
          </a:p>
          <a:p>
            <a:pPr algn="l"/>
            <a:endParaRPr lang="ru-RU" sz="1867" b="1" dirty="0"/>
          </a:p>
          <a:p>
            <a:pPr algn="l"/>
            <a:endParaRPr lang="ru-RU" sz="1867" b="1" dirty="0"/>
          </a:p>
          <a:p>
            <a:pPr algn="l"/>
            <a:r>
              <a:rPr lang="ru-RU" sz="1867" b="1" dirty="0"/>
              <a:t>Раздел 2 формы 6-НДФЛ</a:t>
            </a:r>
          </a:p>
          <a:p>
            <a:pPr algn="l"/>
            <a:endParaRPr lang="ru-RU" sz="1867" dirty="0"/>
          </a:p>
          <a:p>
            <a:pPr algn="l"/>
            <a:r>
              <a:rPr lang="ru-RU" sz="1867" dirty="0"/>
              <a:t>Раздел 2 отчета заполняют за период с начала года, для отчета за 9 месяцев это период с 1 января по 30 сентября. </a:t>
            </a:r>
          </a:p>
          <a:p>
            <a:pPr algn="l"/>
            <a:r>
              <a:rPr lang="ru-RU" sz="1867" dirty="0"/>
              <a:t>Таким образом, зарплата, выплаченная 25 сентября, попадет в отчет за 9 месяцев (письмо ФНС от 06.03.2023 № ЗГ-3-11/3160@).</a:t>
            </a:r>
          </a:p>
          <a:p>
            <a:pPr algn="l"/>
            <a:endParaRPr lang="ru-RU" sz="1867" dirty="0">
              <a:solidFill>
                <a:srgbClr val="222222"/>
              </a:solidFill>
              <a:latin typeface="Proxima Nova Rg Inner"/>
            </a:endParaRPr>
          </a:p>
          <a:p>
            <a:pPr algn="l"/>
            <a:endParaRPr lang="ru-RU" sz="1867" dirty="0">
              <a:solidFill>
                <a:srgbClr val="222222"/>
              </a:solidFill>
              <a:latin typeface="Proxima Nova Rg Inner"/>
            </a:endParaRPr>
          </a:p>
          <a:p>
            <a:pPr algn="l"/>
            <a:br>
              <a:rPr lang="ru-RU" sz="1867" dirty="0"/>
            </a:br>
            <a:endParaRPr lang="ru-RU" sz="1867" dirty="0"/>
          </a:p>
        </p:txBody>
      </p:sp>
    </p:spTree>
    <p:extLst>
      <p:ext uri="{BB962C8B-B14F-4D97-AF65-F5344CB8AC3E}">
        <p14:creationId xmlns:p14="http://schemas.microsoft.com/office/powerpoint/2010/main" val="1654896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CECD6B7-C065-4013-AD43-00C4112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088" y="999075"/>
            <a:ext cx="10515600" cy="1325563"/>
          </a:xfrm>
        </p:spPr>
        <p:txBody>
          <a:bodyPr/>
          <a:lstStyle/>
          <a:p>
            <a:pPr algn="l" defTabSz="544244">
              <a:spcBef>
                <a:spcPct val="0"/>
              </a:spcBef>
              <a:defRPr/>
            </a:pPr>
            <a:r>
              <a:rPr lang="ru-RU" altLang="ru-RU" sz="3200" dirty="0">
                <a:solidFill>
                  <a:srgbClr val="C00000"/>
                </a:solidFill>
                <a:latin typeface="Arial Black" panose="020B0A04020102020204" pitchFamily="34" charset="0"/>
              </a:rPr>
              <a:t>Изменения по НДФЛ в 2023-2024 гг.</a:t>
            </a:r>
            <a:endParaRPr lang="ru-RU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57B87B2-B446-42FC-B737-9D0AB8A4BBF4}"/>
              </a:ext>
            </a:extLst>
          </p:cNvPr>
          <p:cNvSpPr/>
          <p:nvPr/>
        </p:nvSpPr>
        <p:spPr>
          <a:xfrm>
            <a:off x="1085088" y="1881188"/>
            <a:ext cx="10896861" cy="4976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67" b="1" dirty="0"/>
              <a:t>Перенесли срок для подачи сведений о неудержанном НДФЛ</a:t>
            </a:r>
          </a:p>
          <a:p>
            <a:endParaRPr lang="ru-RU" sz="1867" b="1" dirty="0"/>
          </a:p>
          <a:p>
            <a:r>
              <a:rPr lang="ru-RU" sz="1867" dirty="0"/>
              <a:t>Если в течение налогового периода вы не смогли удержать исчисленную сумму налога, то должны сообщить об этом в инспекцию (п. 5 ст. 226 НК). </a:t>
            </a:r>
          </a:p>
          <a:p>
            <a:endParaRPr lang="ru-RU" sz="1867" dirty="0"/>
          </a:p>
          <a:p>
            <a:r>
              <a:rPr lang="ru-RU" sz="1867" dirty="0"/>
              <a:t>Если ранее сделать это нужно было до 1 марта года, следующего за истекшим, то по новыми правилами крайний срок — </a:t>
            </a:r>
            <a:r>
              <a:rPr lang="ru-RU" sz="1867" b="1" dirty="0"/>
              <a:t>25 февраля. </a:t>
            </a:r>
            <a:endParaRPr lang="ru-RU" sz="1867" dirty="0"/>
          </a:p>
          <a:p>
            <a:endParaRPr lang="ru-RU" sz="1867" dirty="0"/>
          </a:p>
          <a:p>
            <a:r>
              <a:rPr lang="ru-RU" sz="1867" dirty="0"/>
              <a:t>Еще одна поправка — новый пункт 10 статьи 226 НК. В новой норме сказано, если по результатам проверки инспекторы выявили, что налоговый агент неправомерно не удержал налог, то недоимку доначислят налоговому агенту. Другими словами, </a:t>
            </a:r>
            <a:r>
              <a:rPr lang="ru-RU" sz="1867" b="1" dirty="0"/>
              <a:t>четко определили, что уплатить неудержанный налог должен именно налоговый агент за свой счет. </a:t>
            </a:r>
          </a:p>
          <a:p>
            <a:endParaRPr lang="ru-RU" sz="1867" dirty="0"/>
          </a:p>
          <a:p>
            <a:r>
              <a:rPr lang="ru-RU" sz="1867" b="1" dirty="0"/>
              <a:t>Основание: </a:t>
            </a:r>
          </a:p>
          <a:p>
            <a:r>
              <a:rPr lang="ru-RU" sz="1867" dirty="0"/>
              <a:t>пункт 5 статьи 226 НК в ред. Закона от 28.12.2022 № 565-ФЗ.</a:t>
            </a:r>
            <a:br>
              <a:rPr lang="ru-RU" sz="1867" dirty="0"/>
            </a:br>
            <a:br>
              <a:rPr lang="ru-RU" sz="1867" dirty="0"/>
            </a:br>
            <a:endParaRPr lang="ru-RU" sz="1867" dirty="0"/>
          </a:p>
        </p:txBody>
      </p:sp>
    </p:spTree>
    <p:extLst>
      <p:ext uri="{BB962C8B-B14F-4D97-AF65-F5344CB8AC3E}">
        <p14:creationId xmlns:p14="http://schemas.microsoft.com/office/powerpoint/2010/main" val="41871299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8">
      <a:dk1>
        <a:srgbClr val="3F3F3F"/>
      </a:dk1>
      <a:lt1>
        <a:sysClr val="window" lastClr="FFFFFF"/>
      </a:lt1>
      <a:dk2>
        <a:srgbClr val="3F3F3F"/>
      </a:dk2>
      <a:lt2>
        <a:srgbClr val="E7E6E6"/>
      </a:lt2>
      <a:accent1>
        <a:srgbClr val="F1361D"/>
      </a:accent1>
      <a:accent2>
        <a:srgbClr val="F1361D"/>
      </a:accent2>
      <a:accent3>
        <a:srgbClr val="A5A5A5"/>
      </a:accent3>
      <a:accent4>
        <a:srgbClr val="F1361D"/>
      </a:accent4>
      <a:accent5>
        <a:srgbClr val="F1361D"/>
      </a:accent5>
      <a:accent6>
        <a:srgbClr val="F1361D"/>
      </a:accent6>
      <a:hlink>
        <a:srgbClr val="F1361D"/>
      </a:hlink>
      <a:folHlink>
        <a:srgbClr val="F1361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</TotalTime>
  <Words>3210</Words>
  <Application>Microsoft Office PowerPoint</Application>
  <PresentationFormat>Широкоэкранный</PresentationFormat>
  <Paragraphs>257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Arial Black</vt:lpstr>
      <vt:lpstr>Calibri</vt:lpstr>
      <vt:lpstr>DIN Pro Medium</vt:lpstr>
      <vt:lpstr>Proxima Nova Rg Inner</vt:lpstr>
      <vt:lpstr>Wingdings</vt:lpstr>
      <vt:lpstr>Тема Office</vt:lpstr>
      <vt:lpstr>Главные изменения в расчетах с работниками и подрядчиками </vt:lpstr>
      <vt:lpstr>Индексация зарплаты обязательна</vt:lpstr>
      <vt:lpstr>Оплата сверхурочной работы</vt:lpstr>
      <vt:lpstr>Ограничения в вопросах снижения премий</vt:lpstr>
      <vt:lpstr>НДФЛ с 2023 г.</vt:lpstr>
      <vt:lpstr>Новые изменения по НДФЛ в 2023-2024 гг.</vt:lpstr>
      <vt:lpstr>Форма 6-НДФЛ</vt:lpstr>
      <vt:lpstr>Форма 6-НДФЛ</vt:lpstr>
      <vt:lpstr>Изменения по НДФЛ в 2023-2024 гг.</vt:lpstr>
      <vt:lpstr>Увеличили социальные вычеты по НДФЛ с 2024 г.</vt:lpstr>
      <vt:lpstr>Презентация PowerPoint</vt:lpstr>
      <vt:lpstr>Упрощен порядок получения вычета с 2024 г.</vt:lpstr>
      <vt:lpstr>Изменения по НДФЛ в 2023-2024 гг.</vt:lpstr>
      <vt:lpstr>Компенсации за разъездной характер работы с 2024 г.</vt:lpstr>
      <vt:lpstr>НДФЛ с материальной выгоды в 2023-2024 гг.</vt:lpstr>
      <vt:lpstr>НДФЛ по ставке 15% в 2023-2024 гг.</vt:lpstr>
      <vt:lpstr>Новая отчетность: ЕФС-1</vt:lpstr>
      <vt:lpstr>ЕФС-1 при заключении договора подряда</vt:lpstr>
      <vt:lpstr>Ошибки в ЕФС-1</vt:lpstr>
      <vt:lpstr>РСВ в 2023 г.</vt:lpstr>
      <vt:lpstr>РСВ в 2023 г.</vt:lpstr>
      <vt:lpstr>Облагаются НДФЛ, но не попадают под страховые взносы</vt:lpstr>
      <vt:lpstr>Страховые взносы с 1 января 2023 г.</vt:lpstr>
      <vt:lpstr>Страховые взносы с 1 января 2023 г.</vt:lpstr>
      <vt:lpstr>Презентация PowerPoint</vt:lpstr>
      <vt:lpstr>Больничные подрядчикам</vt:lpstr>
      <vt:lpstr>Правила заполнения путевых листов</vt:lpstr>
      <vt:lpstr>Правила заполнения путевых листов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Дебиторка vs кредиторка:  как согласовать условия отгрузок  и не допустить кассовых разрывов</dc:title>
  <dc:creator>Кубик</dc:creator>
  <cp:lastModifiedBy>Кубик</cp:lastModifiedBy>
  <cp:revision>44</cp:revision>
  <dcterms:created xsi:type="dcterms:W3CDTF">2022-03-17T15:35:08Z</dcterms:created>
  <dcterms:modified xsi:type="dcterms:W3CDTF">2023-10-03T07:38:08Z</dcterms:modified>
</cp:coreProperties>
</file>